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4" r:id="rId2"/>
    <p:sldId id="285"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79" r:id="rId26"/>
    <p:sldId id="282" r:id="rId27"/>
    <p:sldId id="262"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7"/>
    <p:restoredTop sz="95470"/>
  </p:normalViewPr>
  <p:slideViewPr>
    <p:cSldViewPr snapToGrid="0" snapToObjects="1">
      <p:cViewPr>
        <p:scale>
          <a:sx n="80" d="100"/>
          <a:sy n="80" d="100"/>
        </p:scale>
        <p:origin x="520"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8C4D96-E357-5C42-864A-05C985162D0D}" type="datetimeFigureOut">
              <a:rPr lang="en-US" smtClean="0"/>
              <a:t>7/15/20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23638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8C4D96-E357-5C42-864A-05C985162D0D}" type="datetimeFigureOut">
              <a:rPr lang="en-US" smtClean="0"/>
              <a:t>7/15/20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1129260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8C4D96-E357-5C42-864A-05C985162D0D}" type="datetimeFigureOut">
              <a:rPr lang="en-US" smtClean="0"/>
              <a:t>7/15/20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24331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4705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8C4D96-E357-5C42-864A-05C985162D0D}" type="datetimeFigureOut">
              <a:rPr lang="en-US" smtClean="0"/>
              <a:t>7/15/20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14310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8C4D96-E357-5C42-864A-05C985162D0D}" type="datetimeFigureOut">
              <a:rPr lang="en-US" smtClean="0"/>
              <a:t>7/15/20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47732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8C4D96-E357-5C42-864A-05C985162D0D}" type="datetimeFigureOut">
              <a:rPr lang="en-US" smtClean="0"/>
              <a:t>7/15/20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122171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8C4D96-E357-5C42-864A-05C985162D0D}" type="datetimeFigureOut">
              <a:rPr lang="en-US" smtClean="0"/>
              <a:t>7/15/20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133420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8C4D96-E357-5C42-864A-05C985162D0D}" type="datetimeFigureOut">
              <a:rPr lang="en-US" smtClean="0"/>
              <a:t>7/15/20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2049247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8C4D96-E357-5C42-864A-05C985162D0D}" type="datetimeFigureOut">
              <a:rPr lang="en-US" smtClean="0"/>
              <a:t>7/15/20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35418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8C4D96-E357-5C42-864A-05C985162D0D}" type="datetimeFigureOut">
              <a:rPr lang="en-US" smtClean="0"/>
              <a:t>7/15/20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213854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8C4D96-E357-5C42-864A-05C985162D0D}" type="datetimeFigureOut">
              <a:rPr lang="en-US" smtClean="0"/>
              <a:t>7/15/20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FD2596-63D2-B14D-BEFE-BD817FDA6F5B}" type="slidenum">
              <a:rPr lang="en-US" smtClean="0"/>
              <a:t>‹#›</a:t>
            </a:fld>
            <a:endParaRPr lang="en-US"/>
          </a:p>
        </p:txBody>
      </p:sp>
    </p:spTree>
    <p:extLst>
      <p:ext uri="{BB962C8B-B14F-4D97-AF65-F5344CB8AC3E}">
        <p14:creationId xmlns:p14="http://schemas.microsoft.com/office/powerpoint/2010/main" val="1190240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C4D96-E357-5C42-864A-05C985162D0D}" type="datetimeFigureOut">
              <a:rPr lang="en-US" smtClean="0"/>
              <a:t>7/15/20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D2596-63D2-B14D-BEFE-BD817FDA6F5B}" type="slidenum">
              <a:rPr lang="en-US" smtClean="0"/>
              <a:t>‹#›</a:t>
            </a:fld>
            <a:endParaRPr lang="en-US"/>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762734" y="5845286"/>
            <a:ext cx="918519" cy="842741"/>
          </a:xfrm>
          <a:prstGeom prst="rect">
            <a:avLst/>
          </a:prstGeom>
        </p:spPr>
      </p:pic>
      <p:sp>
        <p:nvSpPr>
          <p:cNvPr id="8" name="Right Triangle 7"/>
          <p:cNvSpPr/>
          <p:nvPr userDrawn="1"/>
        </p:nvSpPr>
        <p:spPr>
          <a:xfrm rot="10800000">
            <a:off x="10448925" y="0"/>
            <a:ext cx="1743075" cy="1300162"/>
          </a:xfrm>
          <a:prstGeom prst="rtTriangle">
            <a:avLst/>
          </a:prstGeom>
          <a:blipFill>
            <a:blip r:embed="rId1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userDrawn="1"/>
        </p:nvSpPr>
        <p:spPr>
          <a:xfrm>
            <a:off x="0" y="5557839"/>
            <a:ext cx="1743075" cy="1300162"/>
          </a:xfrm>
          <a:prstGeom prst="rtTriangle">
            <a:avLst/>
          </a:prstGeom>
          <a:blipFill>
            <a:blip r:embed="rId1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282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gif"/></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CSE716:Advanced Database</a:t>
            </a:r>
            <a:endParaRPr lang="en-US" dirty="0"/>
          </a:p>
        </p:txBody>
      </p:sp>
      <p:sp>
        <p:nvSpPr>
          <p:cNvPr id="3" name="Subtitle 2"/>
          <p:cNvSpPr>
            <a:spLocks noGrp="1"/>
          </p:cNvSpPr>
          <p:nvPr>
            <p:ph type="subTitle" idx="1"/>
          </p:nvPr>
        </p:nvSpPr>
        <p:spPr/>
        <p:txBody>
          <a:bodyPr/>
          <a:lstStyle/>
          <a:p>
            <a:r>
              <a:rPr lang="en-US" dirty="0" smtClean="0"/>
              <a:t>Lecture by </a:t>
            </a:r>
            <a:r>
              <a:rPr lang="en-US" dirty="0" err="1" smtClean="0"/>
              <a:t>A.M.Esfar</a:t>
            </a:r>
            <a:r>
              <a:rPr lang="en-US" dirty="0" smtClean="0"/>
              <a:t>-E-</a:t>
            </a:r>
            <a:r>
              <a:rPr lang="en-US" dirty="0" err="1" smtClean="0"/>
              <a:t>Alam</a:t>
            </a:r>
            <a:endParaRPr lang="en-US" dirty="0"/>
          </a:p>
        </p:txBody>
      </p:sp>
      <p:pic>
        <p:nvPicPr>
          <p:cNvPr id="4" name="Picture 3"/>
          <p:cNvPicPr>
            <a:picLocks noChangeAspect="1"/>
          </p:cNvPicPr>
          <p:nvPr/>
        </p:nvPicPr>
        <p:blipFill>
          <a:blip r:embed="rId2"/>
          <a:stretch>
            <a:fillRect/>
          </a:stretch>
        </p:blipFill>
        <p:spPr>
          <a:xfrm>
            <a:off x="3194797" y="4092677"/>
            <a:ext cx="5334523" cy="2330245"/>
          </a:xfrm>
          <a:prstGeom prst="rect">
            <a:avLst/>
          </a:prstGeom>
        </p:spPr>
      </p:pic>
      <p:sp>
        <p:nvSpPr>
          <p:cNvPr id="5" name="Right Triangle 4"/>
          <p:cNvSpPr/>
          <p:nvPr/>
        </p:nvSpPr>
        <p:spPr>
          <a:xfrm>
            <a:off x="0" y="5557839"/>
            <a:ext cx="1743075" cy="1300162"/>
          </a:xfrm>
          <a:prstGeom prst="rtTriangl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0800000">
            <a:off x="10448925" y="0"/>
            <a:ext cx="1743075" cy="1300162"/>
          </a:xfrm>
          <a:prstGeom prst="rtTriangl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161545"/>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and Types of Operation</a:t>
            </a:r>
            <a:endParaRPr lang="en-US" dirty="0"/>
          </a:p>
        </p:txBody>
      </p:sp>
      <p:sp>
        <p:nvSpPr>
          <p:cNvPr id="3" name="Content Placeholder 2"/>
          <p:cNvSpPr>
            <a:spLocks noGrp="1"/>
          </p:cNvSpPr>
          <p:nvPr>
            <p:ph idx="1"/>
          </p:nvPr>
        </p:nvSpPr>
        <p:spPr>
          <a:xfrm>
            <a:off x="838199" y="1825625"/>
            <a:ext cx="7354331" cy="4351338"/>
          </a:xfrm>
        </p:spPr>
        <p:txBody>
          <a:bodyPr/>
          <a:lstStyle/>
          <a:p>
            <a:r>
              <a:rPr lang="en-US" dirty="0"/>
              <a:t>An </a:t>
            </a:r>
            <a:r>
              <a:rPr lang="en-US" b="1" dirty="0"/>
              <a:t>operation</a:t>
            </a:r>
            <a:r>
              <a:rPr lang="en-US" dirty="0"/>
              <a:t>, such as </a:t>
            </a:r>
            <a:r>
              <a:rPr lang="en-US" dirty="0" err="1"/>
              <a:t>calcGpa</a:t>
            </a:r>
            <a:r>
              <a:rPr lang="en-US" dirty="0"/>
              <a:t> in </a:t>
            </a:r>
            <a:r>
              <a:rPr lang="en-US" dirty="0" smtClean="0"/>
              <a:t>Student, </a:t>
            </a:r>
            <a:r>
              <a:rPr lang="en-US" dirty="0"/>
              <a:t>is a function or a service that is provided by all the instances of a class. </a:t>
            </a:r>
            <a:endParaRPr lang="en-US" dirty="0" smtClean="0"/>
          </a:p>
          <a:p>
            <a:r>
              <a:rPr lang="en-US" dirty="0" smtClean="0"/>
              <a:t>Typically</a:t>
            </a:r>
            <a:r>
              <a:rPr lang="en-US" dirty="0"/>
              <a:t>, other objects can access or manipulate the information stored in an object only through such operations </a:t>
            </a:r>
            <a:endParaRPr lang="en-US" dirty="0" smtClean="0"/>
          </a:p>
          <a:p>
            <a:r>
              <a:rPr lang="en-US" dirty="0"/>
              <a:t>Operations can be classified into four types, depending on the kind of service requested by clients: (1) constructor, (2) query, (3) update, and (4) class-scope </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2530" y="1825625"/>
            <a:ext cx="3954509" cy="3521677"/>
          </a:xfrm>
          <a:prstGeom prst="rect">
            <a:avLst/>
          </a:prstGeom>
        </p:spPr>
      </p:pic>
    </p:spTree>
    <p:extLst>
      <p:ext uri="{BB962C8B-B14F-4D97-AF65-F5344CB8AC3E}">
        <p14:creationId xmlns:p14="http://schemas.microsoft.com/office/powerpoint/2010/main" val="8105133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7527324" cy="4351338"/>
          </a:xfrm>
        </p:spPr>
        <p:txBody>
          <a:bodyPr>
            <a:normAutofit/>
          </a:bodyPr>
          <a:lstStyle/>
          <a:p>
            <a:r>
              <a:rPr lang="en-US" b="1" dirty="0"/>
              <a:t>constructor operation </a:t>
            </a:r>
            <a:r>
              <a:rPr lang="en-US" dirty="0" smtClean="0"/>
              <a:t>:</a:t>
            </a:r>
          </a:p>
          <a:p>
            <a:pPr lvl="1"/>
            <a:r>
              <a:rPr lang="en-US" dirty="0" smtClean="0"/>
              <a:t>An </a:t>
            </a:r>
            <a:r>
              <a:rPr lang="en-US" dirty="0"/>
              <a:t>operation that creates a new instance of a class. </a:t>
            </a:r>
            <a:endParaRPr lang="en-US" dirty="0" smtClean="0"/>
          </a:p>
          <a:p>
            <a:r>
              <a:rPr lang="en-US" b="1" dirty="0"/>
              <a:t>Query operation </a:t>
            </a:r>
            <a:endParaRPr lang="en-US" dirty="0" smtClean="0"/>
          </a:p>
          <a:p>
            <a:pPr lvl="1"/>
            <a:r>
              <a:rPr lang="en-US" dirty="0"/>
              <a:t>An operation that accesses the state of an object but does not alter the state. </a:t>
            </a:r>
            <a:endParaRPr lang="en-US" dirty="0" smtClean="0"/>
          </a:p>
          <a:p>
            <a:r>
              <a:rPr lang="en-US" b="1" dirty="0"/>
              <a:t>Update operation </a:t>
            </a:r>
            <a:endParaRPr lang="en-US" dirty="0" smtClean="0"/>
          </a:p>
          <a:p>
            <a:pPr lvl="1"/>
            <a:r>
              <a:rPr lang="en-US" dirty="0"/>
              <a:t>An operation that alters the state of an object. </a:t>
            </a:r>
            <a:endParaRPr lang="en-US" dirty="0" smtClean="0"/>
          </a:p>
          <a:p>
            <a:r>
              <a:rPr lang="en-US" b="1" dirty="0"/>
              <a:t>class-scope operation </a:t>
            </a:r>
            <a:endParaRPr lang="en-US" dirty="0" smtClean="0"/>
          </a:p>
          <a:p>
            <a:pPr lvl="1"/>
            <a:r>
              <a:rPr lang="en-US" dirty="0"/>
              <a:t>An operation that applies to a class rather than to an object instance. </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5524" y="2104532"/>
            <a:ext cx="3700390" cy="3295372"/>
          </a:xfrm>
          <a:prstGeom prst="rect">
            <a:avLst/>
          </a:prstGeom>
        </p:spPr>
      </p:pic>
    </p:spTree>
    <p:extLst>
      <p:ext uri="{BB962C8B-B14F-4D97-AF65-F5344CB8AC3E}">
        <p14:creationId xmlns:p14="http://schemas.microsoft.com/office/powerpoint/2010/main" val="1142277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a:t>
            </a:r>
            <a:endParaRPr lang="en-US" dirty="0"/>
          </a:p>
        </p:txBody>
      </p:sp>
      <p:sp>
        <p:nvSpPr>
          <p:cNvPr id="3" name="Content Placeholder 2"/>
          <p:cNvSpPr>
            <a:spLocks noGrp="1"/>
          </p:cNvSpPr>
          <p:nvPr>
            <p:ph idx="1"/>
          </p:nvPr>
        </p:nvSpPr>
        <p:spPr>
          <a:xfrm>
            <a:off x="838199" y="1690688"/>
            <a:ext cx="6563498" cy="4486275"/>
          </a:xfrm>
        </p:spPr>
        <p:txBody>
          <a:bodyPr>
            <a:normAutofit fontScale="85000" lnSpcReduction="20000"/>
          </a:bodyPr>
          <a:lstStyle/>
          <a:p>
            <a:r>
              <a:rPr lang="en-US" dirty="0"/>
              <a:t>Parallel to the definition of a relationship for the E-R model, an </a:t>
            </a:r>
            <a:r>
              <a:rPr lang="en-US" b="1" dirty="0"/>
              <a:t>association </a:t>
            </a:r>
            <a:r>
              <a:rPr lang="en-US" dirty="0"/>
              <a:t>is a named relationship between or among instances of object classes</a:t>
            </a:r>
            <a:r>
              <a:rPr lang="en-US" dirty="0" smtClean="0"/>
              <a:t>.</a:t>
            </a:r>
          </a:p>
          <a:p>
            <a:r>
              <a:rPr lang="en-US" dirty="0" smtClean="0"/>
              <a:t> </a:t>
            </a:r>
            <a:r>
              <a:rPr lang="en-US" dirty="0"/>
              <a:t>As in the E-R model, the degree of an association relationship may be one (unary), two (binary), three (ternary), or higher (</a:t>
            </a:r>
            <a:r>
              <a:rPr lang="en-US" i="1" dirty="0"/>
              <a:t>n</a:t>
            </a:r>
            <a:r>
              <a:rPr lang="en-US" dirty="0"/>
              <a:t>-</a:t>
            </a:r>
            <a:r>
              <a:rPr lang="en-US" dirty="0" err="1"/>
              <a:t>ary</a:t>
            </a:r>
            <a:r>
              <a:rPr lang="en-US" dirty="0"/>
              <a:t>). </a:t>
            </a:r>
            <a:endParaRPr lang="en-US" dirty="0" smtClean="0"/>
          </a:p>
          <a:p>
            <a:r>
              <a:rPr lang="en-US" dirty="0"/>
              <a:t>An association is shown as a solid line between the participating classes. The end of an association where it connects to a class is called an </a:t>
            </a:r>
            <a:r>
              <a:rPr lang="en-US" b="1" dirty="0"/>
              <a:t>association role </a:t>
            </a:r>
            <a:endParaRPr lang="en-US" b="1" dirty="0" smtClean="0"/>
          </a:p>
          <a:p>
            <a:r>
              <a:rPr lang="en-US" b="1" dirty="0"/>
              <a:t>Multiplicity </a:t>
            </a:r>
            <a:endParaRPr lang="en-US" dirty="0" smtClean="0"/>
          </a:p>
          <a:p>
            <a:pPr lvl="1"/>
            <a:r>
              <a:rPr lang="en-US" dirty="0"/>
              <a:t>A specification that indicates how many objects participate in a given relationship. </a:t>
            </a:r>
            <a:endParaRPr lang="en-US" dirty="0" smtClean="0"/>
          </a:p>
          <a:p>
            <a:pPr lvl="1"/>
            <a:r>
              <a:rPr lang="en-US" dirty="0" smtClean="0"/>
              <a:t>Multiplicity is shown using following format </a:t>
            </a:r>
            <a:r>
              <a:rPr lang="en-US" dirty="0" err="1" smtClean="0"/>
              <a:t>lowerBound</a:t>
            </a:r>
            <a:r>
              <a:rPr lang="en-US" dirty="0" smtClean="0"/>
              <a:t>..</a:t>
            </a:r>
            <a:r>
              <a:rPr lang="en-US" dirty="0" err="1" smtClean="0"/>
              <a:t>upperBound</a:t>
            </a:r>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469" y="1816443"/>
            <a:ext cx="4066403" cy="3485488"/>
          </a:xfrm>
          <a:prstGeom prst="rect">
            <a:avLst/>
          </a:prstGeom>
        </p:spPr>
      </p:pic>
    </p:spTree>
    <p:extLst>
      <p:ext uri="{BB962C8B-B14F-4D97-AF65-F5344CB8AC3E}">
        <p14:creationId xmlns:p14="http://schemas.microsoft.com/office/powerpoint/2010/main" val="14639576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96662" y="711114"/>
            <a:ext cx="9183130" cy="5238155"/>
          </a:xfrm>
          <a:prstGeom prst="rect">
            <a:avLst/>
          </a:prstGeom>
        </p:spPr>
      </p:pic>
    </p:spTree>
    <p:extLst>
      <p:ext uri="{BB962C8B-B14F-4D97-AF65-F5344CB8AC3E}">
        <p14:creationId xmlns:p14="http://schemas.microsoft.com/office/powerpoint/2010/main" val="905529313"/>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8"/>
            <a:ext cx="4648200" cy="4064000"/>
          </a:xfrm>
          <a:prstGeom prst="rect">
            <a:avLst/>
          </a:prstGeom>
        </p:spPr>
      </p:pic>
      <p:pic>
        <p:nvPicPr>
          <p:cNvPr id="5" name="Picture 4"/>
          <p:cNvPicPr>
            <a:picLocks noChangeAspect="1"/>
          </p:cNvPicPr>
          <p:nvPr/>
        </p:nvPicPr>
        <p:blipFill>
          <a:blip r:embed="rId3"/>
          <a:stretch>
            <a:fillRect/>
          </a:stretch>
        </p:blipFill>
        <p:spPr>
          <a:xfrm>
            <a:off x="6059540" y="1690688"/>
            <a:ext cx="4721119" cy="4064000"/>
          </a:xfrm>
          <a:prstGeom prst="rect">
            <a:avLst/>
          </a:prstGeom>
        </p:spPr>
      </p:pic>
    </p:spTree>
    <p:extLst>
      <p:ext uri="{BB962C8B-B14F-4D97-AF65-F5344CB8AC3E}">
        <p14:creationId xmlns:p14="http://schemas.microsoft.com/office/powerpoint/2010/main" val="1369908650"/>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Class Representation</a:t>
            </a:r>
            <a:endParaRPr lang="en-US" dirty="0"/>
          </a:p>
        </p:txBody>
      </p:sp>
      <p:sp>
        <p:nvSpPr>
          <p:cNvPr id="3" name="Content Placeholder 2"/>
          <p:cNvSpPr>
            <a:spLocks noGrp="1"/>
          </p:cNvSpPr>
          <p:nvPr>
            <p:ph idx="1"/>
          </p:nvPr>
        </p:nvSpPr>
        <p:spPr>
          <a:xfrm>
            <a:off x="838200" y="1711575"/>
            <a:ext cx="5610726" cy="4465387"/>
          </a:xfrm>
        </p:spPr>
        <p:txBody>
          <a:bodyPr>
            <a:normAutofit fontScale="62500" lnSpcReduction="20000"/>
          </a:bodyPr>
          <a:lstStyle/>
          <a:p>
            <a:r>
              <a:rPr lang="en-US" dirty="0"/>
              <a:t>When an association itself has attributes or operations of its own, or when it </a:t>
            </a:r>
            <a:r>
              <a:rPr lang="en-US" dirty="0" smtClean="0"/>
              <a:t>participates </a:t>
            </a:r>
            <a:r>
              <a:rPr lang="en-US" dirty="0"/>
              <a:t>in relationships with other classes</a:t>
            </a:r>
            <a:r>
              <a:rPr lang="en-US" dirty="0" smtClean="0"/>
              <a:t>, </a:t>
            </a:r>
            <a:r>
              <a:rPr lang="en-US" dirty="0"/>
              <a:t>it is useful to model the association as an </a:t>
            </a:r>
            <a:r>
              <a:rPr lang="en-US" b="1" dirty="0"/>
              <a:t>association class </a:t>
            </a:r>
            <a:endParaRPr lang="en-US" dirty="0" smtClean="0"/>
          </a:p>
          <a:p>
            <a:r>
              <a:rPr lang="en-US" dirty="0" smtClean="0"/>
              <a:t>For </a:t>
            </a:r>
            <a:r>
              <a:rPr lang="en-US" dirty="0"/>
              <a:t>example, in </a:t>
            </a:r>
            <a:r>
              <a:rPr lang="en-US" dirty="0" smtClean="0"/>
              <a:t>Figure, </a:t>
            </a:r>
            <a:r>
              <a:rPr lang="en-US" dirty="0"/>
              <a:t>the attributes term and grade really belong to the many-to-many </a:t>
            </a:r>
            <a:r>
              <a:rPr lang="en-US" dirty="0" smtClean="0"/>
              <a:t>association </a:t>
            </a:r>
            <a:r>
              <a:rPr lang="en-US" dirty="0"/>
              <a:t>between Student and Course. </a:t>
            </a:r>
            <a:endParaRPr lang="en-US" dirty="0" smtClean="0"/>
          </a:p>
          <a:p>
            <a:r>
              <a:rPr lang="en-US" dirty="0" smtClean="0"/>
              <a:t>The </a:t>
            </a:r>
            <a:r>
              <a:rPr lang="en-US" dirty="0"/>
              <a:t>grade of a student for a course cannot be determined unless both the student and the course are known. </a:t>
            </a:r>
            <a:endParaRPr lang="en-US" dirty="0" smtClean="0"/>
          </a:p>
          <a:p>
            <a:r>
              <a:rPr lang="en-US" dirty="0" smtClean="0"/>
              <a:t>Similarly</a:t>
            </a:r>
            <a:r>
              <a:rPr lang="en-US" dirty="0"/>
              <a:t>, to find the term(s) in which the student took the course, both student and course must be known. </a:t>
            </a:r>
            <a:endParaRPr lang="en-US" dirty="0" smtClean="0"/>
          </a:p>
          <a:p>
            <a:r>
              <a:rPr lang="en-US" dirty="0"/>
              <a:t>The </a:t>
            </a:r>
            <a:r>
              <a:rPr lang="en-US" dirty="0" err="1"/>
              <a:t>checkEligibility</a:t>
            </a:r>
            <a:r>
              <a:rPr lang="en-US" dirty="0"/>
              <a:t> operation, which determines whether a student is eligible to </a:t>
            </a:r>
            <a:r>
              <a:rPr lang="en-US" dirty="0" err="1" smtClean="0"/>
              <a:t>reg-ister</a:t>
            </a:r>
            <a:r>
              <a:rPr lang="en-US" dirty="0" smtClean="0"/>
              <a:t> </a:t>
            </a:r>
            <a:r>
              <a:rPr lang="en-US" dirty="0"/>
              <a:t>for a given course </a:t>
            </a:r>
            <a:endParaRPr lang="en-US" dirty="0" smtClean="0"/>
          </a:p>
          <a:p>
            <a:r>
              <a:rPr lang="en-US" dirty="0"/>
              <a:t>We have also captured the fact that for some course registrations, a computer account is issued to a student </a:t>
            </a:r>
            <a:endParaRPr lang="en-US" dirty="0" smtClean="0"/>
          </a:p>
        </p:txBody>
      </p:sp>
      <p:pic>
        <p:nvPicPr>
          <p:cNvPr id="4" name="Picture 3"/>
          <p:cNvPicPr>
            <a:picLocks noChangeAspect="1"/>
          </p:cNvPicPr>
          <p:nvPr/>
        </p:nvPicPr>
        <p:blipFill>
          <a:blip r:embed="rId2"/>
          <a:stretch>
            <a:fillRect/>
          </a:stretch>
        </p:blipFill>
        <p:spPr>
          <a:xfrm>
            <a:off x="6665496" y="1690688"/>
            <a:ext cx="4688304" cy="4486275"/>
          </a:xfrm>
          <a:prstGeom prst="rect">
            <a:avLst/>
          </a:prstGeom>
        </p:spPr>
      </p:pic>
    </p:spTree>
    <p:extLst>
      <p:ext uri="{BB962C8B-B14F-4D97-AF65-F5344CB8AC3E}">
        <p14:creationId xmlns:p14="http://schemas.microsoft.com/office/powerpoint/2010/main" val="749944820"/>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a:t>
            </a:r>
            <a:r>
              <a:rPr lang="en-US" dirty="0" err="1" smtClean="0"/>
              <a:t>Atrribute</a:t>
            </a:r>
            <a:endParaRPr lang="en-US" dirty="0"/>
          </a:p>
        </p:txBody>
      </p:sp>
      <p:sp>
        <p:nvSpPr>
          <p:cNvPr id="3" name="Content Placeholder 2"/>
          <p:cNvSpPr>
            <a:spLocks noGrp="1"/>
          </p:cNvSpPr>
          <p:nvPr>
            <p:ph idx="1"/>
          </p:nvPr>
        </p:nvSpPr>
        <p:spPr>
          <a:xfrm>
            <a:off x="838200" y="1825625"/>
            <a:ext cx="5177589" cy="4351338"/>
          </a:xfrm>
        </p:spPr>
        <p:txBody>
          <a:bodyPr>
            <a:normAutofit fontScale="85000" lnSpcReduction="20000"/>
          </a:bodyPr>
          <a:lstStyle/>
          <a:p>
            <a:r>
              <a:rPr lang="en-US" dirty="0"/>
              <a:t>A derived attribute, association, or role is one that can be computed or derived from other attributes, associations, and roles, respectively. </a:t>
            </a:r>
            <a:endParaRPr lang="en-US" dirty="0" smtClean="0"/>
          </a:p>
          <a:p>
            <a:r>
              <a:rPr lang="en-US" dirty="0" smtClean="0"/>
              <a:t>A </a:t>
            </a:r>
            <a:r>
              <a:rPr lang="en-US" dirty="0"/>
              <a:t>derived element (attribute, association, or role) is </a:t>
            </a:r>
            <a:r>
              <a:rPr lang="en-US" dirty="0" err="1"/>
              <a:t>typi</a:t>
            </a:r>
            <a:r>
              <a:rPr lang="en-US" dirty="0"/>
              <a:t>- </a:t>
            </a:r>
            <a:r>
              <a:rPr lang="en-US" dirty="0" err="1"/>
              <a:t>cally</a:t>
            </a:r>
            <a:r>
              <a:rPr lang="en-US" dirty="0"/>
              <a:t> shown by placing either a slash (/) or a stereotype of &lt;&lt;Derived&gt;&gt; before the name of the element. </a:t>
            </a:r>
            <a:endParaRPr lang="en-US" dirty="0" smtClean="0"/>
          </a:p>
          <a:p>
            <a:r>
              <a:rPr lang="en-US" dirty="0"/>
              <a:t>For instance, in Figure </a:t>
            </a:r>
            <a:r>
              <a:rPr lang="en-US" dirty="0" smtClean="0"/>
              <a:t>, </a:t>
            </a:r>
            <a:r>
              <a:rPr lang="en-US" dirty="0"/>
              <a:t>age is a derived attribute of Student, because it can be calculated from the date of birth and the current date. </a:t>
            </a:r>
            <a:endParaRPr lang="en-US" dirty="0" smtClean="0"/>
          </a:p>
          <a:p>
            <a:r>
              <a:rPr lang="en-US" dirty="0" smtClean="0"/>
              <a:t>Relation between Student and Course is also derived </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6280484" y="1825625"/>
            <a:ext cx="5073316" cy="4351338"/>
          </a:xfrm>
          <a:prstGeom prst="rect">
            <a:avLst/>
          </a:prstGeom>
        </p:spPr>
      </p:pic>
    </p:spTree>
    <p:extLst>
      <p:ext uri="{BB962C8B-B14F-4D97-AF65-F5344CB8AC3E}">
        <p14:creationId xmlns:p14="http://schemas.microsoft.com/office/powerpoint/2010/main" val="1891183858"/>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Specialization</a:t>
            </a:r>
            <a:endParaRPr lang="en-US" dirty="0"/>
          </a:p>
        </p:txBody>
      </p:sp>
      <p:sp>
        <p:nvSpPr>
          <p:cNvPr id="3" name="Content Placeholder 2"/>
          <p:cNvSpPr>
            <a:spLocks noGrp="1"/>
          </p:cNvSpPr>
          <p:nvPr>
            <p:ph idx="1"/>
          </p:nvPr>
        </p:nvSpPr>
        <p:spPr>
          <a:xfrm>
            <a:off x="838200" y="1825625"/>
            <a:ext cx="7280189" cy="4351338"/>
          </a:xfrm>
        </p:spPr>
        <p:txBody>
          <a:bodyPr/>
          <a:lstStyle/>
          <a:p>
            <a:r>
              <a:rPr lang="en-US" dirty="0" smtClean="0"/>
              <a:t>It is same as ER modeling</a:t>
            </a:r>
          </a:p>
          <a:p>
            <a:r>
              <a:rPr lang="en-US" dirty="0" smtClean="0"/>
              <a:t>As this topics are widely covered in undergrad I assume you are familiar with the idea.</a:t>
            </a:r>
          </a:p>
          <a:p>
            <a:r>
              <a:rPr lang="en-US" dirty="0" smtClean="0"/>
              <a:t>If not please google and refresh your memory as you will be using this concept while drawing data models</a:t>
            </a:r>
          </a:p>
          <a:p>
            <a:r>
              <a:rPr lang="en-US" dirty="0" smtClean="0"/>
              <a:t>You will also have complex question related to generalization and specialization so don</a:t>
            </a:r>
            <a:r>
              <a:rPr lang="ur-PK" dirty="0" smtClean="0"/>
              <a:t>’</a:t>
            </a:r>
            <a:r>
              <a:rPr lang="en-US" dirty="0" smtClean="0"/>
              <a:t>t skip. Ask me if you need help.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384" y="2594918"/>
            <a:ext cx="2421924" cy="2421924"/>
          </a:xfrm>
          <a:prstGeom prst="rect">
            <a:avLst/>
          </a:prstGeom>
        </p:spPr>
      </p:pic>
    </p:spTree>
    <p:extLst>
      <p:ext uri="{BB962C8B-B14F-4D97-AF65-F5344CB8AC3E}">
        <p14:creationId xmlns:p14="http://schemas.microsoft.com/office/powerpoint/2010/main" val="1016882559"/>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Terms</a:t>
            </a:r>
            <a:endParaRPr lang="en-US" dirty="0"/>
          </a:p>
        </p:txBody>
      </p:sp>
      <p:sp>
        <p:nvSpPr>
          <p:cNvPr id="3" name="Content Placeholder 2"/>
          <p:cNvSpPr>
            <a:spLocks noGrp="1"/>
          </p:cNvSpPr>
          <p:nvPr>
            <p:ph idx="1"/>
          </p:nvPr>
        </p:nvSpPr>
        <p:spPr>
          <a:xfrm>
            <a:off x="838200" y="1825625"/>
            <a:ext cx="8244016" cy="4351338"/>
          </a:xfrm>
          <a:solidFill>
            <a:schemeClr val="accent6">
              <a:lumMod val="75000"/>
            </a:schemeClr>
          </a:solidFill>
        </p:spPr>
        <p:txBody>
          <a:bodyPr anchor="ctr">
            <a:normAutofit fontScale="62500" lnSpcReduction="20000"/>
          </a:bodyPr>
          <a:lstStyle/>
          <a:p>
            <a:r>
              <a:rPr lang="en-US" dirty="0" smtClean="0">
                <a:solidFill>
                  <a:schemeClr val="bg1"/>
                </a:solidFill>
              </a:rPr>
              <a:t>When drawing a data model you will come across following : </a:t>
            </a:r>
            <a:r>
              <a:rPr lang="en-US" dirty="0">
                <a:solidFill>
                  <a:schemeClr val="bg1"/>
                </a:solidFill>
              </a:rPr>
              <a:t>overlapping, disjoint, complete, and incomplete. These terms have the following meanings: </a:t>
            </a:r>
          </a:p>
          <a:p>
            <a:r>
              <a:rPr lang="en-US" b="1" i="1" dirty="0" smtClean="0">
                <a:solidFill>
                  <a:schemeClr val="bg1"/>
                </a:solidFill>
              </a:rPr>
              <a:t>Overlapping </a:t>
            </a:r>
            <a:r>
              <a:rPr lang="en-US" dirty="0">
                <a:solidFill>
                  <a:schemeClr val="bg1"/>
                </a:solidFill>
              </a:rPr>
              <a:t>A descendant may be descended from more than one of the sub- classes. (This is the same as the overlapping rule in EER diagramming.) </a:t>
            </a:r>
          </a:p>
          <a:p>
            <a:r>
              <a:rPr lang="en-US" dirty="0" smtClean="0">
                <a:solidFill>
                  <a:schemeClr val="bg1"/>
                </a:solidFill>
              </a:rPr>
              <a:t> </a:t>
            </a:r>
            <a:r>
              <a:rPr lang="en-US" b="1" i="1" dirty="0">
                <a:solidFill>
                  <a:schemeClr val="bg1"/>
                </a:solidFill>
              </a:rPr>
              <a:t>Disjoint </a:t>
            </a:r>
            <a:r>
              <a:rPr lang="en-US" dirty="0">
                <a:solidFill>
                  <a:schemeClr val="bg1"/>
                </a:solidFill>
              </a:rPr>
              <a:t>A descendant may not be descended from more than one of the sub- classes. (This is the same as the disjoint rule in EER diagramming.) </a:t>
            </a:r>
            <a:endParaRPr lang="en-US" dirty="0" smtClean="0">
              <a:solidFill>
                <a:schemeClr val="bg1"/>
              </a:solidFill>
            </a:endParaRPr>
          </a:p>
          <a:p>
            <a:r>
              <a:rPr lang="en-US" dirty="0" smtClean="0">
                <a:solidFill>
                  <a:schemeClr val="bg1"/>
                </a:solidFill>
              </a:rPr>
              <a:t> </a:t>
            </a:r>
            <a:r>
              <a:rPr lang="en-US" b="1" i="1" dirty="0">
                <a:solidFill>
                  <a:schemeClr val="bg1"/>
                </a:solidFill>
              </a:rPr>
              <a:t>Complete </a:t>
            </a:r>
            <a:r>
              <a:rPr lang="en-US" dirty="0">
                <a:solidFill>
                  <a:schemeClr val="bg1"/>
                </a:solidFill>
              </a:rPr>
              <a:t>All subclasses have been specified (whether or not shown). No </a:t>
            </a:r>
            <a:r>
              <a:rPr lang="en-US" dirty="0" smtClean="0">
                <a:solidFill>
                  <a:schemeClr val="bg1"/>
                </a:solidFill>
              </a:rPr>
              <a:t>additional </a:t>
            </a:r>
            <a:r>
              <a:rPr lang="en-US" dirty="0">
                <a:solidFill>
                  <a:schemeClr val="bg1"/>
                </a:solidFill>
              </a:rPr>
              <a:t>subclasses are expected. (This is the same as the total specialization rule in EER diagramming.) </a:t>
            </a:r>
            <a:endParaRPr lang="en-US" dirty="0" smtClean="0">
              <a:solidFill>
                <a:schemeClr val="bg1"/>
              </a:solidFill>
            </a:endParaRPr>
          </a:p>
          <a:p>
            <a:r>
              <a:rPr lang="en-US" b="1" i="1" dirty="0" smtClean="0">
                <a:solidFill>
                  <a:schemeClr val="bg1"/>
                </a:solidFill>
              </a:rPr>
              <a:t>Incomplete </a:t>
            </a:r>
            <a:r>
              <a:rPr lang="en-US" dirty="0">
                <a:solidFill>
                  <a:schemeClr val="bg1"/>
                </a:solidFill>
              </a:rPr>
              <a:t>Some subclasses have been specified, but the list is known to be in- complete. There are additional subclasses that are not yet in the model. (This is the same as the partial specialization rule in EER diagramming.) </a:t>
            </a:r>
            <a:endParaRPr lang="en-US" dirty="0" smtClean="0">
              <a:solidFill>
                <a:schemeClr val="bg1"/>
              </a:solidFill>
            </a:endParaRPr>
          </a:p>
          <a:p>
            <a:r>
              <a:rPr lang="en-US" dirty="0" smtClean="0">
                <a:solidFill>
                  <a:schemeClr val="bg1"/>
                </a:solidFill>
              </a:rPr>
              <a:t>Overlapping </a:t>
            </a:r>
            <a:r>
              <a:rPr lang="en-US" dirty="0">
                <a:solidFill>
                  <a:schemeClr val="bg1"/>
                </a:solidFill>
              </a:rPr>
              <a:t>and disjoint are mutually exclusive, as are complete and </a:t>
            </a:r>
            <a:r>
              <a:rPr lang="en-US" dirty="0" smtClean="0">
                <a:solidFill>
                  <a:schemeClr val="bg1"/>
                </a:solidFill>
              </a:rPr>
              <a:t>incomplete</a:t>
            </a:r>
            <a:r>
              <a:rPr lang="en-US" dirty="0">
                <a:solidFill>
                  <a:schemeClr val="bg1"/>
                </a:solidFill>
              </a:rPr>
              <a:t>. Thus, the following combinations are possible: {complete, disjoint}, {incomplete, disjoint}, {complete, overlapping}, {incomplete, overlapping} </a:t>
            </a:r>
            <a:endParaRPr lang="en-US" dirty="0" smtClean="0">
              <a:solidFill>
                <a:schemeClr val="bg1"/>
              </a:solidFill>
            </a:endParaRP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3045" y="3023530"/>
            <a:ext cx="2188794" cy="3153433"/>
          </a:xfrm>
          <a:prstGeom prst="rect">
            <a:avLst/>
          </a:prstGeom>
        </p:spPr>
      </p:pic>
    </p:spTree>
    <p:extLst>
      <p:ext uri="{BB962C8B-B14F-4D97-AF65-F5344CB8AC3E}">
        <p14:creationId xmlns:p14="http://schemas.microsoft.com/office/powerpoint/2010/main" val="1143820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199" y="1581665"/>
            <a:ext cx="7776411" cy="4595298"/>
          </a:xfrm>
          <a:solidFill>
            <a:schemeClr val="accent6">
              <a:lumMod val="75000"/>
            </a:schemeClr>
          </a:solidFill>
        </p:spPr>
        <p:txBody>
          <a:bodyPr anchor="t">
            <a:normAutofit/>
          </a:bodyPr>
          <a:lstStyle/>
          <a:p>
            <a:r>
              <a:rPr lang="en-US" b="1" dirty="0">
                <a:solidFill>
                  <a:schemeClr val="bg1"/>
                </a:solidFill>
              </a:rPr>
              <a:t>abstract class </a:t>
            </a:r>
            <a:r>
              <a:rPr lang="en-US" dirty="0">
                <a:solidFill>
                  <a:schemeClr val="bg1"/>
                </a:solidFill>
              </a:rPr>
              <a:t>:</a:t>
            </a:r>
            <a:r>
              <a:rPr lang="en-US" dirty="0" smtClean="0">
                <a:solidFill>
                  <a:schemeClr val="bg1"/>
                </a:solidFill>
              </a:rPr>
              <a:t>A </a:t>
            </a:r>
            <a:r>
              <a:rPr lang="en-US" dirty="0">
                <a:solidFill>
                  <a:schemeClr val="bg1"/>
                </a:solidFill>
              </a:rPr>
              <a:t>class that has no direct instances but whose descendants may have direct instances. </a:t>
            </a:r>
            <a:endParaRPr lang="en-US" dirty="0" smtClean="0">
              <a:solidFill>
                <a:schemeClr val="bg1"/>
              </a:solidFill>
            </a:endParaRPr>
          </a:p>
          <a:p>
            <a:r>
              <a:rPr lang="en-US" b="1" dirty="0">
                <a:solidFill>
                  <a:schemeClr val="bg1"/>
                </a:solidFill>
              </a:rPr>
              <a:t>concrete class </a:t>
            </a:r>
            <a:r>
              <a:rPr lang="en-US" dirty="0">
                <a:solidFill>
                  <a:schemeClr val="bg1"/>
                </a:solidFill>
              </a:rPr>
              <a:t>:</a:t>
            </a:r>
            <a:r>
              <a:rPr lang="en-US" dirty="0" smtClean="0">
                <a:solidFill>
                  <a:schemeClr val="bg1"/>
                </a:solidFill>
              </a:rPr>
              <a:t>A </a:t>
            </a:r>
            <a:r>
              <a:rPr lang="en-US" dirty="0">
                <a:solidFill>
                  <a:schemeClr val="bg1"/>
                </a:solidFill>
              </a:rPr>
              <a:t>class that can have direct instances. </a:t>
            </a:r>
            <a:endParaRPr lang="en-US" dirty="0" smtClean="0">
              <a:solidFill>
                <a:schemeClr val="bg1"/>
              </a:solidFill>
            </a:endParaRPr>
          </a:p>
          <a:p>
            <a:r>
              <a:rPr lang="en-US" b="1" dirty="0">
                <a:solidFill>
                  <a:schemeClr val="bg1"/>
                </a:solidFill>
              </a:rPr>
              <a:t>class-scope </a:t>
            </a:r>
            <a:r>
              <a:rPr lang="en-US" b="1" dirty="0" smtClean="0">
                <a:solidFill>
                  <a:schemeClr val="bg1"/>
                </a:solidFill>
              </a:rPr>
              <a:t>attribute: </a:t>
            </a:r>
            <a:r>
              <a:rPr lang="en-US" dirty="0" smtClean="0">
                <a:solidFill>
                  <a:schemeClr val="bg1"/>
                </a:solidFill>
              </a:rPr>
              <a:t>An </a:t>
            </a:r>
            <a:r>
              <a:rPr lang="en-US" dirty="0">
                <a:solidFill>
                  <a:schemeClr val="bg1"/>
                </a:solidFill>
              </a:rPr>
              <a:t>attribute of a class that specifies a value common to an entire class rather than a specific value for an instance. </a:t>
            </a:r>
            <a:endParaRPr lang="en-US" dirty="0" smtClean="0">
              <a:solidFill>
                <a:schemeClr val="bg1"/>
              </a:solidFill>
            </a:endParaRPr>
          </a:p>
          <a:p>
            <a:r>
              <a:rPr lang="en-US" b="1" dirty="0">
                <a:solidFill>
                  <a:schemeClr val="bg1"/>
                </a:solidFill>
              </a:rPr>
              <a:t>abstract </a:t>
            </a:r>
            <a:r>
              <a:rPr lang="en-US" b="1" dirty="0" smtClean="0">
                <a:solidFill>
                  <a:schemeClr val="bg1"/>
                </a:solidFill>
              </a:rPr>
              <a:t>operation: </a:t>
            </a:r>
            <a:r>
              <a:rPr lang="en-US" dirty="0" smtClean="0">
                <a:solidFill>
                  <a:schemeClr val="bg1"/>
                </a:solidFill>
              </a:rPr>
              <a:t>An </a:t>
            </a:r>
            <a:r>
              <a:rPr lang="en-US" dirty="0">
                <a:solidFill>
                  <a:schemeClr val="bg1"/>
                </a:solidFill>
              </a:rPr>
              <a:t>operation whose form or protocol is defined but whose implementation is not defined. </a:t>
            </a:r>
            <a:endParaRPr lang="en-US" dirty="0" smtClean="0">
              <a:solidFill>
                <a:schemeClr val="bg1"/>
              </a:solidFill>
            </a:endParaRPr>
          </a:p>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320" y="2669851"/>
            <a:ext cx="2434282" cy="3507112"/>
          </a:xfrm>
          <a:prstGeom prst="rect">
            <a:avLst/>
          </a:prstGeom>
        </p:spPr>
      </p:pic>
    </p:spTree>
    <p:extLst>
      <p:ext uri="{BB962C8B-B14F-4D97-AF65-F5344CB8AC3E}">
        <p14:creationId xmlns:p14="http://schemas.microsoft.com/office/powerpoint/2010/main" val="1106428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7162" y="1988771"/>
            <a:ext cx="4603811" cy="4699300"/>
          </a:xfrm>
          <a:prstGeom prst="rect">
            <a:avLst/>
          </a:prstGeom>
        </p:spPr>
      </p:pic>
      <p:sp>
        <p:nvSpPr>
          <p:cNvPr id="15" name="Freeform 5"/>
          <p:cNvSpPr>
            <a:spLocks/>
          </p:cNvSpPr>
          <p:nvPr/>
        </p:nvSpPr>
        <p:spPr bwMode="auto">
          <a:xfrm flipV="1">
            <a:off x="4837864" y="1967183"/>
            <a:ext cx="2706962" cy="1027728"/>
          </a:xfrm>
          <a:custGeom>
            <a:avLst/>
            <a:gdLst>
              <a:gd name="T0" fmla="*/ 11356 w 17700"/>
              <a:gd name="T1" fmla="*/ 2667 h 6720"/>
              <a:gd name="T2" fmla="*/ 11093 w 17700"/>
              <a:gd name="T3" fmla="*/ 2788 h 6720"/>
              <a:gd name="T4" fmla="*/ 10762 w 17700"/>
              <a:gd name="T5" fmla="*/ 2930 h 6720"/>
              <a:gd name="T6" fmla="*/ 10408 w 17700"/>
              <a:gd name="T7" fmla="*/ 3073 h 6720"/>
              <a:gd name="T8" fmla="*/ 10129 w 17700"/>
              <a:gd name="T9" fmla="*/ 3178 h 6720"/>
              <a:gd name="T10" fmla="*/ 9937 w 17700"/>
              <a:gd name="T11" fmla="*/ 3249 h 6720"/>
              <a:gd name="T12" fmla="*/ 9741 w 17700"/>
              <a:gd name="T13" fmla="*/ 3313 h 6720"/>
              <a:gd name="T14" fmla="*/ 9370 w 17700"/>
              <a:gd name="T15" fmla="*/ 3435 h 6720"/>
              <a:gd name="T16" fmla="*/ 8948 w 17700"/>
              <a:gd name="T17" fmla="*/ 3556 h 6720"/>
              <a:gd name="T18" fmla="*/ 8515 w 17700"/>
              <a:gd name="T19" fmla="*/ 3669 h 6720"/>
              <a:gd name="T20" fmla="*/ 8068 w 17700"/>
              <a:gd name="T21" fmla="*/ 3770 h 6720"/>
              <a:gd name="T22" fmla="*/ 7612 w 17700"/>
              <a:gd name="T23" fmla="*/ 3860 h 6720"/>
              <a:gd name="T24" fmla="*/ 6678 w 17700"/>
              <a:gd name="T25" fmla="*/ 3996 h 6720"/>
              <a:gd name="T26" fmla="*/ 6207 w 17700"/>
              <a:gd name="T27" fmla="*/ 4044 h 6720"/>
              <a:gd name="T28" fmla="*/ 5736 w 17700"/>
              <a:gd name="T29" fmla="*/ 4076 h 6720"/>
              <a:gd name="T30" fmla="*/ 5267 w 17700"/>
              <a:gd name="T31" fmla="*/ 4094 h 6720"/>
              <a:gd name="T32" fmla="*/ 4803 w 17700"/>
              <a:gd name="T33" fmla="*/ 4097 h 6720"/>
              <a:gd name="T34" fmla="*/ 4346 w 17700"/>
              <a:gd name="T35" fmla="*/ 4087 h 6720"/>
              <a:gd name="T36" fmla="*/ 3901 w 17700"/>
              <a:gd name="T37" fmla="*/ 4064 h 6720"/>
              <a:gd name="T38" fmla="*/ 3468 w 17700"/>
              <a:gd name="T39" fmla="*/ 4028 h 6720"/>
              <a:gd name="T40" fmla="*/ 3050 w 17700"/>
              <a:gd name="T41" fmla="*/ 3984 h 6720"/>
              <a:gd name="T42" fmla="*/ 2649 w 17700"/>
              <a:gd name="T43" fmla="*/ 3928 h 6720"/>
              <a:gd name="T44" fmla="*/ 2270 w 17700"/>
              <a:gd name="T45" fmla="*/ 3867 h 6720"/>
              <a:gd name="T46" fmla="*/ 1742 w 17700"/>
              <a:gd name="T47" fmla="*/ 3764 h 6720"/>
              <a:gd name="T48" fmla="*/ 1129 w 17700"/>
              <a:gd name="T49" fmla="*/ 3619 h 6720"/>
              <a:gd name="T50" fmla="*/ 635 w 17700"/>
              <a:gd name="T51" fmla="*/ 3478 h 6720"/>
              <a:gd name="T52" fmla="*/ 83 w 17700"/>
              <a:gd name="T53" fmla="*/ 3291 h 6720"/>
              <a:gd name="T54" fmla="*/ 76 w 17700"/>
              <a:gd name="T55" fmla="*/ 3304 h 6720"/>
              <a:gd name="T56" fmla="*/ 593 w 17700"/>
              <a:gd name="T57" fmla="*/ 3582 h 6720"/>
              <a:gd name="T58" fmla="*/ 1064 w 17700"/>
              <a:gd name="T59" fmla="*/ 3805 h 6720"/>
              <a:gd name="T60" fmla="*/ 1655 w 17700"/>
              <a:gd name="T61" fmla="*/ 4055 h 6720"/>
              <a:gd name="T62" fmla="*/ 2170 w 17700"/>
              <a:gd name="T63" fmla="*/ 4248 h 6720"/>
              <a:gd name="T64" fmla="*/ 2544 w 17700"/>
              <a:gd name="T65" fmla="*/ 4374 h 6720"/>
              <a:gd name="T66" fmla="*/ 2943 w 17700"/>
              <a:gd name="T67" fmla="*/ 4498 h 6720"/>
              <a:gd name="T68" fmla="*/ 3362 w 17700"/>
              <a:gd name="T69" fmla="*/ 4616 h 6720"/>
              <a:gd name="T70" fmla="*/ 3800 w 17700"/>
              <a:gd name="T71" fmla="*/ 4727 h 6720"/>
              <a:gd name="T72" fmla="*/ 4256 w 17700"/>
              <a:gd name="T73" fmla="*/ 4827 h 6720"/>
              <a:gd name="T74" fmla="*/ 4727 w 17700"/>
              <a:gd name="T75" fmla="*/ 4918 h 6720"/>
              <a:gd name="T76" fmla="*/ 5210 w 17700"/>
              <a:gd name="T77" fmla="*/ 4994 h 6720"/>
              <a:gd name="T78" fmla="*/ 5704 w 17700"/>
              <a:gd name="T79" fmla="*/ 5059 h 6720"/>
              <a:gd name="T80" fmla="*/ 6205 w 17700"/>
              <a:gd name="T81" fmla="*/ 5107 h 6720"/>
              <a:gd name="T82" fmla="*/ 6712 w 17700"/>
              <a:gd name="T83" fmla="*/ 5142 h 6720"/>
              <a:gd name="T84" fmla="*/ 7306 w 17700"/>
              <a:gd name="T85" fmla="*/ 5161 h 6720"/>
              <a:gd name="T86" fmla="*/ 7645 w 17700"/>
              <a:gd name="T87" fmla="*/ 5163 h 6720"/>
              <a:gd name="T88" fmla="*/ 8151 w 17700"/>
              <a:gd name="T89" fmla="*/ 5151 h 6720"/>
              <a:gd name="T90" fmla="*/ 8652 w 17700"/>
              <a:gd name="T91" fmla="*/ 5125 h 6720"/>
              <a:gd name="T92" fmla="*/ 9145 w 17700"/>
              <a:gd name="T93" fmla="*/ 5084 h 6720"/>
              <a:gd name="T94" fmla="*/ 9628 w 17700"/>
              <a:gd name="T95" fmla="*/ 5032 h 6720"/>
              <a:gd name="T96" fmla="*/ 10096 w 17700"/>
              <a:gd name="T97" fmla="*/ 4963 h 6720"/>
              <a:gd name="T98" fmla="*/ 10325 w 17700"/>
              <a:gd name="T99" fmla="*/ 4929 h 6720"/>
              <a:gd name="T100" fmla="*/ 10548 w 17700"/>
              <a:gd name="T101" fmla="*/ 4887 h 6720"/>
              <a:gd name="T102" fmla="*/ 10839 w 17700"/>
              <a:gd name="T103" fmla="*/ 4831 h 6720"/>
              <a:gd name="T104" fmla="*/ 11259 w 17700"/>
              <a:gd name="T105" fmla="*/ 4740 h 6720"/>
              <a:gd name="T106" fmla="*/ 11657 w 17700"/>
              <a:gd name="T107" fmla="*/ 4645 h 6720"/>
              <a:gd name="T108" fmla="*/ 12030 w 17700"/>
              <a:gd name="T109" fmla="*/ 4545 h 6720"/>
              <a:gd name="T110" fmla="*/ 12320 w 17700"/>
              <a:gd name="T111" fmla="*/ 4463 h 6720"/>
              <a:gd name="T112" fmla="*/ 12486 w 17700"/>
              <a:gd name="T113" fmla="*/ 4415 h 6720"/>
              <a:gd name="T114" fmla="*/ 12643 w 17700"/>
              <a:gd name="T115" fmla="*/ 4364 h 6720"/>
              <a:gd name="T116" fmla="*/ 17700 w 17700"/>
              <a:gd name="T117" fmla="*/ 0 h 6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00" h="6720">
                <a:moveTo>
                  <a:pt x="17700" y="0"/>
                </a:moveTo>
                <a:lnTo>
                  <a:pt x="9692" y="1390"/>
                </a:lnTo>
                <a:lnTo>
                  <a:pt x="11476" y="2610"/>
                </a:lnTo>
                <a:lnTo>
                  <a:pt x="11436" y="2629"/>
                </a:lnTo>
                <a:lnTo>
                  <a:pt x="11397" y="2647"/>
                </a:lnTo>
                <a:lnTo>
                  <a:pt x="11356" y="2667"/>
                </a:lnTo>
                <a:lnTo>
                  <a:pt x="11315" y="2686"/>
                </a:lnTo>
                <a:lnTo>
                  <a:pt x="11274" y="2706"/>
                </a:lnTo>
                <a:lnTo>
                  <a:pt x="11232" y="2726"/>
                </a:lnTo>
                <a:lnTo>
                  <a:pt x="11190" y="2746"/>
                </a:lnTo>
                <a:lnTo>
                  <a:pt x="11148" y="2766"/>
                </a:lnTo>
                <a:lnTo>
                  <a:pt x="11093" y="2788"/>
                </a:lnTo>
                <a:lnTo>
                  <a:pt x="11040" y="2812"/>
                </a:lnTo>
                <a:lnTo>
                  <a:pt x="10985" y="2835"/>
                </a:lnTo>
                <a:lnTo>
                  <a:pt x="10930" y="2858"/>
                </a:lnTo>
                <a:lnTo>
                  <a:pt x="10874" y="2881"/>
                </a:lnTo>
                <a:lnTo>
                  <a:pt x="10818" y="2906"/>
                </a:lnTo>
                <a:lnTo>
                  <a:pt x="10762" y="2930"/>
                </a:lnTo>
                <a:lnTo>
                  <a:pt x="10704" y="2955"/>
                </a:lnTo>
                <a:lnTo>
                  <a:pt x="10647" y="2978"/>
                </a:lnTo>
                <a:lnTo>
                  <a:pt x="10588" y="3002"/>
                </a:lnTo>
                <a:lnTo>
                  <a:pt x="10528" y="3027"/>
                </a:lnTo>
                <a:lnTo>
                  <a:pt x="10468" y="3050"/>
                </a:lnTo>
                <a:lnTo>
                  <a:pt x="10408" y="3073"/>
                </a:lnTo>
                <a:lnTo>
                  <a:pt x="10347" y="3097"/>
                </a:lnTo>
                <a:lnTo>
                  <a:pt x="10286" y="3120"/>
                </a:lnTo>
                <a:lnTo>
                  <a:pt x="10223" y="3142"/>
                </a:lnTo>
                <a:lnTo>
                  <a:pt x="10192" y="3154"/>
                </a:lnTo>
                <a:lnTo>
                  <a:pt x="10161" y="3165"/>
                </a:lnTo>
                <a:lnTo>
                  <a:pt x="10129" y="3178"/>
                </a:lnTo>
                <a:lnTo>
                  <a:pt x="10098" y="3189"/>
                </a:lnTo>
                <a:lnTo>
                  <a:pt x="10066" y="3201"/>
                </a:lnTo>
                <a:lnTo>
                  <a:pt x="10034" y="3213"/>
                </a:lnTo>
                <a:lnTo>
                  <a:pt x="10002" y="3224"/>
                </a:lnTo>
                <a:lnTo>
                  <a:pt x="9970" y="3236"/>
                </a:lnTo>
                <a:lnTo>
                  <a:pt x="9937" y="3249"/>
                </a:lnTo>
                <a:lnTo>
                  <a:pt x="9905" y="3260"/>
                </a:lnTo>
                <a:lnTo>
                  <a:pt x="9872" y="3271"/>
                </a:lnTo>
                <a:lnTo>
                  <a:pt x="9840" y="3281"/>
                </a:lnTo>
                <a:lnTo>
                  <a:pt x="9807" y="3292"/>
                </a:lnTo>
                <a:lnTo>
                  <a:pt x="9774" y="3303"/>
                </a:lnTo>
                <a:lnTo>
                  <a:pt x="9741" y="3313"/>
                </a:lnTo>
                <a:lnTo>
                  <a:pt x="9707" y="3324"/>
                </a:lnTo>
                <a:lnTo>
                  <a:pt x="9641" y="3346"/>
                </a:lnTo>
                <a:lnTo>
                  <a:pt x="9573" y="3368"/>
                </a:lnTo>
                <a:lnTo>
                  <a:pt x="9506" y="3391"/>
                </a:lnTo>
                <a:lnTo>
                  <a:pt x="9439" y="3413"/>
                </a:lnTo>
                <a:lnTo>
                  <a:pt x="9370" y="3435"/>
                </a:lnTo>
                <a:lnTo>
                  <a:pt x="9300" y="3456"/>
                </a:lnTo>
                <a:lnTo>
                  <a:pt x="9231" y="3476"/>
                </a:lnTo>
                <a:lnTo>
                  <a:pt x="9161" y="3495"/>
                </a:lnTo>
                <a:lnTo>
                  <a:pt x="9090" y="3516"/>
                </a:lnTo>
                <a:lnTo>
                  <a:pt x="9020" y="3536"/>
                </a:lnTo>
                <a:lnTo>
                  <a:pt x="8948" y="3556"/>
                </a:lnTo>
                <a:lnTo>
                  <a:pt x="8878" y="3575"/>
                </a:lnTo>
                <a:lnTo>
                  <a:pt x="8806" y="3595"/>
                </a:lnTo>
                <a:lnTo>
                  <a:pt x="8733" y="3613"/>
                </a:lnTo>
                <a:lnTo>
                  <a:pt x="8661" y="3632"/>
                </a:lnTo>
                <a:lnTo>
                  <a:pt x="8588" y="3650"/>
                </a:lnTo>
                <a:lnTo>
                  <a:pt x="8515" y="3669"/>
                </a:lnTo>
                <a:lnTo>
                  <a:pt x="8441" y="3687"/>
                </a:lnTo>
                <a:lnTo>
                  <a:pt x="8367" y="3703"/>
                </a:lnTo>
                <a:lnTo>
                  <a:pt x="8292" y="3721"/>
                </a:lnTo>
                <a:lnTo>
                  <a:pt x="8218" y="3738"/>
                </a:lnTo>
                <a:lnTo>
                  <a:pt x="8143" y="3753"/>
                </a:lnTo>
                <a:lnTo>
                  <a:pt x="8068" y="3770"/>
                </a:lnTo>
                <a:lnTo>
                  <a:pt x="7993" y="3785"/>
                </a:lnTo>
                <a:lnTo>
                  <a:pt x="7916" y="3801"/>
                </a:lnTo>
                <a:lnTo>
                  <a:pt x="7841" y="3816"/>
                </a:lnTo>
                <a:lnTo>
                  <a:pt x="7765" y="3831"/>
                </a:lnTo>
                <a:lnTo>
                  <a:pt x="7688" y="3845"/>
                </a:lnTo>
                <a:lnTo>
                  <a:pt x="7612" y="3860"/>
                </a:lnTo>
                <a:lnTo>
                  <a:pt x="7535" y="3874"/>
                </a:lnTo>
                <a:lnTo>
                  <a:pt x="7457" y="3886"/>
                </a:lnTo>
                <a:lnTo>
                  <a:pt x="7381" y="3898"/>
                </a:lnTo>
                <a:lnTo>
                  <a:pt x="7070" y="3948"/>
                </a:lnTo>
                <a:lnTo>
                  <a:pt x="6757" y="3987"/>
                </a:lnTo>
                <a:lnTo>
                  <a:pt x="6678" y="3996"/>
                </a:lnTo>
                <a:lnTo>
                  <a:pt x="6601" y="4006"/>
                </a:lnTo>
                <a:lnTo>
                  <a:pt x="6522" y="4015"/>
                </a:lnTo>
                <a:lnTo>
                  <a:pt x="6444" y="4023"/>
                </a:lnTo>
                <a:lnTo>
                  <a:pt x="6364" y="4030"/>
                </a:lnTo>
                <a:lnTo>
                  <a:pt x="6286" y="4037"/>
                </a:lnTo>
                <a:lnTo>
                  <a:pt x="6207" y="4044"/>
                </a:lnTo>
                <a:lnTo>
                  <a:pt x="6129" y="4050"/>
                </a:lnTo>
                <a:lnTo>
                  <a:pt x="6050" y="4056"/>
                </a:lnTo>
                <a:lnTo>
                  <a:pt x="5972" y="4062"/>
                </a:lnTo>
                <a:lnTo>
                  <a:pt x="5893" y="4067"/>
                </a:lnTo>
                <a:lnTo>
                  <a:pt x="5814" y="4071"/>
                </a:lnTo>
                <a:lnTo>
                  <a:pt x="5736" y="4076"/>
                </a:lnTo>
                <a:lnTo>
                  <a:pt x="5657" y="4080"/>
                </a:lnTo>
                <a:lnTo>
                  <a:pt x="5579" y="4084"/>
                </a:lnTo>
                <a:lnTo>
                  <a:pt x="5501" y="4088"/>
                </a:lnTo>
                <a:lnTo>
                  <a:pt x="5423" y="4090"/>
                </a:lnTo>
                <a:lnTo>
                  <a:pt x="5345" y="4091"/>
                </a:lnTo>
                <a:lnTo>
                  <a:pt x="5267" y="4094"/>
                </a:lnTo>
                <a:lnTo>
                  <a:pt x="5189" y="4095"/>
                </a:lnTo>
                <a:lnTo>
                  <a:pt x="5112" y="4096"/>
                </a:lnTo>
                <a:lnTo>
                  <a:pt x="5035" y="4097"/>
                </a:lnTo>
                <a:lnTo>
                  <a:pt x="4957" y="4097"/>
                </a:lnTo>
                <a:lnTo>
                  <a:pt x="4880" y="4097"/>
                </a:lnTo>
                <a:lnTo>
                  <a:pt x="4803" y="4097"/>
                </a:lnTo>
                <a:lnTo>
                  <a:pt x="4726" y="4097"/>
                </a:lnTo>
                <a:lnTo>
                  <a:pt x="4650" y="4096"/>
                </a:lnTo>
                <a:lnTo>
                  <a:pt x="4573" y="4094"/>
                </a:lnTo>
                <a:lnTo>
                  <a:pt x="4498" y="4093"/>
                </a:lnTo>
                <a:lnTo>
                  <a:pt x="4422" y="4089"/>
                </a:lnTo>
                <a:lnTo>
                  <a:pt x="4346" y="4087"/>
                </a:lnTo>
                <a:lnTo>
                  <a:pt x="4271" y="4084"/>
                </a:lnTo>
                <a:lnTo>
                  <a:pt x="4197" y="4080"/>
                </a:lnTo>
                <a:lnTo>
                  <a:pt x="4122" y="4077"/>
                </a:lnTo>
                <a:lnTo>
                  <a:pt x="4048" y="4073"/>
                </a:lnTo>
                <a:lnTo>
                  <a:pt x="3975" y="4069"/>
                </a:lnTo>
                <a:lnTo>
                  <a:pt x="3901" y="4064"/>
                </a:lnTo>
                <a:lnTo>
                  <a:pt x="3828" y="4059"/>
                </a:lnTo>
                <a:lnTo>
                  <a:pt x="3755" y="4054"/>
                </a:lnTo>
                <a:lnTo>
                  <a:pt x="3683" y="4047"/>
                </a:lnTo>
                <a:lnTo>
                  <a:pt x="3611" y="4042"/>
                </a:lnTo>
                <a:lnTo>
                  <a:pt x="3539" y="4035"/>
                </a:lnTo>
                <a:lnTo>
                  <a:pt x="3468" y="4028"/>
                </a:lnTo>
                <a:lnTo>
                  <a:pt x="3397" y="4022"/>
                </a:lnTo>
                <a:lnTo>
                  <a:pt x="3326" y="4014"/>
                </a:lnTo>
                <a:lnTo>
                  <a:pt x="3257" y="4007"/>
                </a:lnTo>
                <a:lnTo>
                  <a:pt x="3187" y="3999"/>
                </a:lnTo>
                <a:lnTo>
                  <a:pt x="3119" y="3992"/>
                </a:lnTo>
                <a:lnTo>
                  <a:pt x="3050" y="3984"/>
                </a:lnTo>
                <a:lnTo>
                  <a:pt x="2982" y="3975"/>
                </a:lnTo>
                <a:lnTo>
                  <a:pt x="2915" y="3966"/>
                </a:lnTo>
                <a:lnTo>
                  <a:pt x="2847" y="3957"/>
                </a:lnTo>
                <a:lnTo>
                  <a:pt x="2781" y="3948"/>
                </a:lnTo>
                <a:lnTo>
                  <a:pt x="2716" y="3938"/>
                </a:lnTo>
                <a:lnTo>
                  <a:pt x="2649" y="3928"/>
                </a:lnTo>
                <a:lnTo>
                  <a:pt x="2585" y="3920"/>
                </a:lnTo>
                <a:lnTo>
                  <a:pt x="2521" y="3910"/>
                </a:lnTo>
                <a:lnTo>
                  <a:pt x="2457" y="3898"/>
                </a:lnTo>
                <a:lnTo>
                  <a:pt x="2394" y="3888"/>
                </a:lnTo>
                <a:lnTo>
                  <a:pt x="2332" y="3879"/>
                </a:lnTo>
                <a:lnTo>
                  <a:pt x="2270" y="3867"/>
                </a:lnTo>
                <a:lnTo>
                  <a:pt x="2209" y="3856"/>
                </a:lnTo>
                <a:lnTo>
                  <a:pt x="2148" y="3845"/>
                </a:lnTo>
                <a:lnTo>
                  <a:pt x="2089" y="3834"/>
                </a:lnTo>
                <a:lnTo>
                  <a:pt x="1970" y="3812"/>
                </a:lnTo>
                <a:lnTo>
                  <a:pt x="1855" y="3789"/>
                </a:lnTo>
                <a:lnTo>
                  <a:pt x="1742" y="3764"/>
                </a:lnTo>
                <a:lnTo>
                  <a:pt x="1633" y="3741"/>
                </a:lnTo>
                <a:lnTo>
                  <a:pt x="1526" y="3717"/>
                </a:lnTo>
                <a:lnTo>
                  <a:pt x="1423" y="3692"/>
                </a:lnTo>
                <a:lnTo>
                  <a:pt x="1321" y="3668"/>
                </a:lnTo>
                <a:lnTo>
                  <a:pt x="1224" y="3643"/>
                </a:lnTo>
                <a:lnTo>
                  <a:pt x="1129" y="3619"/>
                </a:lnTo>
                <a:lnTo>
                  <a:pt x="1039" y="3595"/>
                </a:lnTo>
                <a:lnTo>
                  <a:pt x="950" y="3571"/>
                </a:lnTo>
                <a:lnTo>
                  <a:pt x="866" y="3547"/>
                </a:lnTo>
                <a:lnTo>
                  <a:pt x="785" y="3524"/>
                </a:lnTo>
                <a:lnTo>
                  <a:pt x="708" y="3501"/>
                </a:lnTo>
                <a:lnTo>
                  <a:pt x="635" y="3478"/>
                </a:lnTo>
                <a:lnTo>
                  <a:pt x="565" y="3457"/>
                </a:lnTo>
                <a:lnTo>
                  <a:pt x="436" y="3415"/>
                </a:lnTo>
                <a:lnTo>
                  <a:pt x="323" y="3377"/>
                </a:lnTo>
                <a:lnTo>
                  <a:pt x="227" y="3344"/>
                </a:lnTo>
                <a:lnTo>
                  <a:pt x="146" y="3314"/>
                </a:lnTo>
                <a:lnTo>
                  <a:pt x="83" y="3291"/>
                </a:lnTo>
                <a:lnTo>
                  <a:pt x="38" y="3273"/>
                </a:lnTo>
                <a:lnTo>
                  <a:pt x="9" y="3261"/>
                </a:lnTo>
                <a:lnTo>
                  <a:pt x="0" y="3257"/>
                </a:lnTo>
                <a:lnTo>
                  <a:pt x="9" y="3263"/>
                </a:lnTo>
                <a:lnTo>
                  <a:pt x="34" y="3278"/>
                </a:lnTo>
                <a:lnTo>
                  <a:pt x="76" y="3304"/>
                </a:lnTo>
                <a:lnTo>
                  <a:pt x="135" y="3338"/>
                </a:lnTo>
                <a:lnTo>
                  <a:pt x="210" y="3381"/>
                </a:lnTo>
                <a:lnTo>
                  <a:pt x="301" y="3430"/>
                </a:lnTo>
                <a:lnTo>
                  <a:pt x="406" y="3486"/>
                </a:lnTo>
                <a:lnTo>
                  <a:pt x="528" y="3549"/>
                </a:lnTo>
                <a:lnTo>
                  <a:pt x="593" y="3582"/>
                </a:lnTo>
                <a:lnTo>
                  <a:pt x="663" y="3617"/>
                </a:lnTo>
                <a:lnTo>
                  <a:pt x="736" y="3653"/>
                </a:lnTo>
                <a:lnTo>
                  <a:pt x="813" y="3690"/>
                </a:lnTo>
                <a:lnTo>
                  <a:pt x="893" y="3728"/>
                </a:lnTo>
                <a:lnTo>
                  <a:pt x="977" y="3766"/>
                </a:lnTo>
                <a:lnTo>
                  <a:pt x="1064" y="3805"/>
                </a:lnTo>
                <a:lnTo>
                  <a:pt x="1154" y="3845"/>
                </a:lnTo>
                <a:lnTo>
                  <a:pt x="1248" y="3886"/>
                </a:lnTo>
                <a:lnTo>
                  <a:pt x="1345" y="3928"/>
                </a:lnTo>
                <a:lnTo>
                  <a:pt x="1445" y="3969"/>
                </a:lnTo>
                <a:lnTo>
                  <a:pt x="1549" y="4012"/>
                </a:lnTo>
                <a:lnTo>
                  <a:pt x="1655" y="4055"/>
                </a:lnTo>
                <a:lnTo>
                  <a:pt x="1764" y="4097"/>
                </a:lnTo>
                <a:lnTo>
                  <a:pt x="1876" y="4140"/>
                </a:lnTo>
                <a:lnTo>
                  <a:pt x="1992" y="4184"/>
                </a:lnTo>
                <a:lnTo>
                  <a:pt x="2051" y="4205"/>
                </a:lnTo>
                <a:lnTo>
                  <a:pt x="2110" y="4227"/>
                </a:lnTo>
                <a:lnTo>
                  <a:pt x="2170" y="4248"/>
                </a:lnTo>
                <a:lnTo>
                  <a:pt x="2231" y="4269"/>
                </a:lnTo>
                <a:lnTo>
                  <a:pt x="2292" y="4290"/>
                </a:lnTo>
                <a:lnTo>
                  <a:pt x="2354" y="4311"/>
                </a:lnTo>
                <a:lnTo>
                  <a:pt x="2417" y="4332"/>
                </a:lnTo>
                <a:lnTo>
                  <a:pt x="2481" y="4353"/>
                </a:lnTo>
                <a:lnTo>
                  <a:pt x="2544" y="4374"/>
                </a:lnTo>
                <a:lnTo>
                  <a:pt x="2610" y="4395"/>
                </a:lnTo>
                <a:lnTo>
                  <a:pt x="2675" y="4416"/>
                </a:lnTo>
                <a:lnTo>
                  <a:pt x="2741" y="4436"/>
                </a:lnTo>
                <a:lnTo>
                  <a:pt x="2808" y="4457"/>
                </a:lnTo>
                <a:lnTo>
                  <a:pt x="2875" y="4477"/>
                </a:lnTo>
                <a:lnTo>
                  <a:pt x="2943" y="4498"/>
                </a:lnTo>
                <a:lnTo>
                  <a:pt x="3011" y="4518"/>
                </a:lnTo>
                <a:lnTo>
                  <a:pt x="3080" y="4538"/>
                </a:lnTo>
                <a:lnTo>
                  <a:pt x="3149" y="4557"/>
                </a:lnTo>
                <a:lnTo>
                  <a:pt x="3220" y="4577"/>
                </a:lnTo>
                <a:lnTo>
                  <a:pt x="3291" y="4596"/>
                </a:lnTo>
                <a:lnTo>
                  <a:pt x="3362" y="4616"/>
                </a:lnTo>
                <a:lnTo>
                  <a:pt x="3434" y="4635"/>
                </a:lnTo>
                <a:lnTo>
                  <a:pt x="3506" y="4654"/>
                </a:lnTo>
                <a:lnTo>
                  <a:pt x="3579" y="4673"/>
                </a:lnTo>
                <a:lnTo>
                  <a:pt x="3652" y="4690"/>
                </a:lnTo>
                <a:lnTo>
                  <a:pt x="3726" y="4709"/>
                </a:lnTo>
                <a:lnTo>
                  <a:pt x="3800" y="4727"/>
                </a:lnTo>
                <a:lnTo>
                  <a:pt x="3875" y="4745"/>
                </a:lnTo>
                <a:lnTo>
                  <a:pt x="3950" y="4761"/>
                </a:lnTo>
                <a:lnTo>
                  <a:pt x="4026" y="4778"/>
                </a:lnTo>
                <a:lnTo>
                  <a:pt x="4102" y="4795"/>
                </a:lnTo>
                <a:lnTo>
                  <a:pt x="4179" y="4810"/>
                </a:lnTo>
                <a:lnTo>
                  <a:pt x="4256" y="4827"/>
                </a:lnTo>
                <a:lnTo>
                  <a:pt x="4333" y="4843"/>
                </a:lnTo>
                <a:lnTo>
                  <a:pt x="4412" y="4859"/>
                </a:lnTo>
                <a:lnTo>
                  <a:pt x="4489" y="4874"/>
                </a:lnTo>
                <a:lnTo>
                  <a:pt x="4568" y="4889"/>
                </a:lnTo>
                <a:lnTo>
                  <a:pt x="4647" y="4903"/>
                </a:lnTo>
                <a:lnTo>
                  <a:pt x="4727" y="4918"/>
                </a:lnTo>
                <a:lnTo>
                  <a:pt x="4807" y="4931"/>
                </a:lnTo>
                <a:lnTo>
                  <a:pt x="4886" y="4944"/>
                </a:lnTo>
                <a:lnTo>
                  <a:pt x="4967" y="4958"/>
                </a:lnTo>
                <a:lnTo>
                  <a:pt x="5048" y="4970"/>
                </a:lnTo>
                <a:lnTo>
                  <a:pt x="5129" y="4982"/>
                </a:lnTo>
                <a:lnTo>
                  <a:pt x="5210" y="4994"/>
                </a:lnTo>
                <a:lnTo>
                  <a:pt x="5292" y="5006"/>
                </a:lnTo>
                <a:lnTo>
                  <a:pt x="5374" y="5018"/>
                </a:lnTo>
                <a:lnTo>
                  <a:pt x="5456" y="5030"/>
                </a:lnTo>
                <a:lnTo>
                  <a:pt x="5538" y="5040"/>
                </a:lnTo>
                <a:lnTo>
                  <a:pt x="5621" y="5049"/>
                </a:lnTo>
                <a:lnTo>
                  <a:pt x="5704" y="5059"/>
                </a:lnTo>
                <a:lnTo>
                  <a:pt x="5787" y="5067"/>
                </a:lnTo>
                <a:lnTo>
                  <a:pt x="5870" y="5076"/>
                </a:lnTo>
                <a:lnTo>
                  <a:pt x="5954" y="5084"/>
                </a:lnTo>
                <a:lnTo>
                  <a:pt x="6038" y="5093"/>
                </a:lnTo>
                <a:lnTo>
                  <a:pt x="6121" y="5101"/>
                </a:lnTo>
                <a:lnTo>
                  <a:pt x="6205" y="5107"/>
                </a:lnTo>
                <a:lnTo>
                  <a:pt x="6289" y="5115"/>
                </a:lnTo>
                <a:lnTo>
                  <a:pt x="6374" y="5121"/>
                </a:lnTo>
                <a:lnTo>
                  <a:pt x="6458" y="5127"/>
                </a:lnTo>
                <a:lnTo>
                  <a:pt x="6542" y="5133"/>
                </a:lnTo>
                <a:lnTo>
                  <a:pt x="6628" y="5137"/>
                </a:lnTo>
                <a:lnTo>
                  <a:pt x="6712" y="5142"/>
                </a:lnTo>
                <a:lnTo>
                  <a:pt x="6797" y="5145"/>
                </a:lnTo>
                <a:lnTo>
                  <a:pt x="7136" y="5160"/>
                </a:lnTo>
                <a:lnTo>
                  <a:pt x="7178" y="5160"/>
                </a:lnTo>
                <a:lnTo>
                  <a:pt x="7220" y="5160"/>
                </a:lnTo>
                <a:lnTo>
                  <a:pt x="7264" y="5161"/>
                </a:lnTo>
                <a:lnTo>
                  <a:pt x="7306" y="5161"/>
                </a:lnTo>
                <a:lnTo>
                  <a:pt x="7348" y="5161"/>
                </a:lnTo>
                <a:lnTo>
                  <a:pt x="7391" y="5162"/>
                </a:lnTo>
                <a:lnTo>
                  <a:pt x="7433" y="5162"/>
                </a:lnTo>
                <a:lnTo>
                  <a:pt x="7475" y="5162"/>
                </a:lnTo>
                <a:lnTo>
                  <a:pt x="7560" y="5163"/>
                </a:lnTo>
                <a:lnTo>
                  <a:pt x="7645" y="5163"/>
                </a:lnTo>
                <a:lnTo>
                  <a:pt x="7729" y="5163"/>
                </a:lnTo>
                <a:lnTo>
                  <a:pt x="7815" y="5161"/>
                </a:lnTo>
                <a:lnTo>
                  <a:pt x="7899" y="5160"/>
                </a:lnTo>
                <a:lnTo>
                  <a:pt x="7983" y="5156"/>
                </a:lnTo>
                <a:lnTo>
                  <a:pt x="8067" y="5154"/>
                </a:lnTo>
                <a:lnTo>
                  <a:pt x="8151" y="5151"/>
                </a:lnTo>
                <a:lnTo>
                  <a:pt x="8235" y="5148"/>
                </a:lnTo>
                <a:lnTo>
                  <a:pt x="8319" y="5144"/>
                </a:lnTo>
                <a:lnTo>
                  <a:pt x="8403" y="5141"/>
                </a:lnTo>
                <a:lnTo>
                  <a:pt x="8486" y="5136"/>
                </a:lnTo>
                <a:lnTo>
                  <a:pt x="8569" y="5131"/>
                </a:lnTo>
                <a:lnTo>
                  <a:pt x="8652" y="5125"/>
                </a:lnTo>
                <a:lnTo>
                  <a:pt x="8735" y="5120"/>
                </a:lnTo>
                <a:lnTo>
                  <a:pt x="8818" y="5113"/>
                </a:lnTo>
                <a:lnTo>
                  <a:pt x="8900" y="5106"/>
                </a:lnTo>
                <a:lnTo>
                  <a:pt x="8982" y="5100"/>
                </a:lnTo>
                <a:lnTo>
                  <a:pt x="9064" y="5092"/>
                </a:lnTo>
                <a:lnTo>
                  <a:pt x="9145" y="5084"/>
                </a:lnTo>
                <a:lnTo>
                  <a:pt x="9226" y="5076"/>
                </a:lnTo>
                <a:lnTo>
                  <a:pt x="9307" y="5067"/>
                </a:lnTo>
                <a:lnTo>
                  <a:pt x="9388" y="5059"/>
                </a:lnTo>
                <a:lnTo>
                  <a:pt x="9467" y="5050"/>
                </a:lnTo>
                <a:lnTo>
                  <a:pt x="9548" y="5041"/>
                </a:lnTo>
                <a:lnTo>
                  <a:pt x="9628" y="5032"/>
                </a:lnTo>
                <a:lnTo>
                  <a:pt x="9706" y="5021"/>
                </a:lnTo>
                <a:lnTo>
                  <a:pt x="9785" y="5010"/>
                </a:lnTo>
                <a:lnTo>
                  <a:pt x="9863" y="4999"/>
                </a:lnTo>
                <a:lnTo>
                  <a:pt x="9941" y="4986"/>
                </a:lnTo>
                <a:lnTo>
                  <a:pt x="10018" y="4974"/>
                </a:lnTo>
                <a:lnTo>
                  <a:pt x="10096" y="4963"/>
                </a:lnTo>
                <a:lnTo>
                  <a:pt x="10133" y="4958"/>
                </a:lnTo>
                <a:lnTo>
                  <a:pt x="10172" y="4951"/>
                </a:lnTo>
                <a:lnTo>
                  <a:pt x="10211" y="4945"/>
                </a:lnTo>
                <a:lnTo>
                  <a:pt x="10248" y="4940"/>
                </a:lnTo>
                <a:lnTo>
                  <a:pt x="10287" y="4934"/>
                </a:lnTo>
                <a:lnTo>
                  <a:pt x="10325" y="4929"/>
                </a:lnTo>
                <a:lnTo>
                  <a:pt x="10362" y="4922"/>
                </a:lnTo>
                <a:lnTo>
                  <a:pt x="10400" y="4916"/>
                </a:lnTo>
                <a:lnTo>
                  <a:pt x="10436" y="4908"/>
                </a:lnTo>
                <a:lnTo>
                  <a:pt x="10474" y="4901"/>
                </a:lnTo>
                <a:lnTo>
                  <a:pt x="10510" y="4893"/>
                </a:lnTo>
                <a:lnTo>
                  <a:pt x="10548" y="4887"/>
                </a:lnTo>
                <a:lnTo>
                  <a:pt x="10585" y="4879"/>
                </a:lnTo>
                <a:lnTo>
                  <a:pt x="10621" y="4872"/>
                </a:lnTo>
                <a:lnTo>
                  <a:pt x="10658" y="4866"/>
                </a:lnTo>
                <a:lnTo>
                  <a:pt x="10694" y="4858"/>
                </a:lnTo>
                <a:lnTo>
                  <a:pt x="10767" y="4846"/>
                </a:lnTo>
                <a:lnTo>
                  <a:pt x="10839" y="4831"/>
                </a:lnTo>
                <a:lnTo>
                  <a:pt x="10911" y="4817"/>
                </a:lnTo>
                <a:lnTo>
                  <a:pt x="10982" y="4802"/>
                </a:lnTo>
                <a:lnTo>
                  <a:pt x="11053" y="4787"/>
                </a:lnTo>
                <a:lnTo>
                  <a:pt x="11122" y="4771"/>
                </a:lnTo>
                <a:lnTo>
                  <a:pt x="11191" y="4756"/>
                </a:lnTo>
                <a:lnTo>
                  <a:pt x="11259" y="4740"/>
                </a:lnTo>
                <a:lnTo>
                  <a:pt x="11327" y="4725"/>
                </a:lnTo>
                <a:lnTo>
                  <a:pt x="11394" y="4708"/>
                </a:lnTo>
                <a:lnTo>
                  <a:pt x="11461" y="4693"/>
                </a:lnTo>
                <a:lnTo>
                  <a:pt x="11527" y="4676"/>
                </a:lnTo>
                <a:lnTo>
                  <a:pt x="11592" y="4660"/>
                </a:lnTo>
                <a:lnTo>
                  <a:pt x="11657" y="4645"/>
                </a:lnTo>
                <a:lnTo>
                  <a:pt x="11721" y="4629"/>
                </a:lnTo>
                <a:lnTo>
                  <a:pt x="11785" y="4614"/>
                </a:lnTo>
                <a:lnTo>
                  <a:pt x="11847" y="4596"/>
                </a:lnTo>
                <a:lnTo>
                  <a:pt x="11909" y="4578"/>
                </a:lnTo>
                <a:lnTo>
                  <a:pt x="11970" y="4562"/>
                </a:lnTo>
                <a:lnTo>
                  <a:pt x="12030" y="4545"/>
                </a:lnTo>
                <a:lnTo>
                  <a:pt x="12089" y="4528"/>
                </a:lnTo>
                <a:lnTo>
                  <a:pt x="12149" y="4512"/>
                </a:lnTo>
                <a:lnTo>
                  <a:pt x="12206" y="4495"/>
                </a:lnTo>
                <a:lnTo>
                  <a:pt x="12264" y="4479"/>
                </a:lnTo>
                <a:lnTo>
                  <a:pt x="12293" y="4471"/>
                </a:lnTo>
                <a:lnTo>
                  <a:pt x="12320" y="4463"/>
                </a:lnTo>
                <a:lnTo>
                  <a:pt x="12349" y="4454"/>
                </a:lnTo>
                <a:lnTo>
                  <a:pt x="12377" y="4446"/>
                </a:lnTo>
                <a:lnTo>
                  <a:pt x="12404" y="4439"/>
                </a:lnTo>
                <a:lnTo>
                  <a:pt x="12432" y="4431"/>
                </a:lnTo>
                <a:lnTo>
                  <a:pt x="12460" y="4423"/>
                </a:lnTo>
                <a:lnTo>
                  <a:pt x="12486" y="4415"/>
                </a:lnTo>
                <a:lnTo>
                  <a:pt x="12513" y="4406"/>
                </a:lnTo>
                <a:lnTo>
                  <a:pt x="12539" y="4398"/>
                </a:lnTo>
                <a:lnTo>
                  <a:pt x="12566" y="4390"/>
                </a:lnTo>
                <a:lnTo>
                  <a:pt x="12592" y="4381"/>
                </a:lnTo>
                <a:lnTo>
                  <a:pt x="12618" y="4372"/>
                </a:lnTo>
                <a:lnTo>
                  <a:pt x="12643" y="4364"/>
                </a:lnTo>
                <a:lnTo>
                  <a:pt x="12669" y="4355"/>
                </a:lnTo>
                <a:lnTo>
                  <a:pt x="12694" y="4348"/>
                </a:lnTo>
                <a:lnTo>
                  <a:pt x="12698" y="4347"/>
                </a:lnTo>
                <a:lnTo>
                  <a:pt x="12701" y="4345"/>
                </a:lnTo>
                <a:lnTo>
                  <a:pt x="13105" y="6720"/>
                </a:lnTo>
                <a:lnTo>
                  <a:pt x="17700" y="0"/>
                </a:lnTo>
                <a:close/>
              </a:path>
            </a:pathLst>
          </a:custGeom>
          <a:solidFill>
            <a:schemeClr val="accent4"/>
          </a:solidFill>
          <a:ln>
            <a:noFill/>
          </a:ln>
        </p:spPr>
        <p:txBody>
          <a:bodyPr vert="horz" wrap="square" lIns="60951" tIns="30475" rIns="60951" bIns="30475" numCol="1" anchor="t" anchorCtr="0" compatLnSpc="1">
            <a:prstTxWarp prst="textNoShape">
              <a:avLst/>
            </a:prstTxWarp>
          </a:bodyPr>
          <a:lstStyle/>
          <a:p>
            <a:endParaRPr lang="ru-RU" sz="1200"/>
          </a:p>
        </p:txBody>
      </p:sp>
      <p:sp>
        <p:nvSpPr>
          <p:cNvPr id="18" name="Freeform 5"/>
          <p:cNvSpPr>
            <a:spLocks/>
          </p:cNvSpPr>
          <p:nvPr/>
        </p:nvSpPr>
        <p:spPr bwMode="auto">
          <a:xfrm>
            <a:off x="4837864" y="5056460"/>
            <a:ext cx="2706962" cy="1027728"/>
          </a:xfrm>
          <a:custGeom>
            <a:avLst/>
            <a:gdLst>
              <a:gd name="T0" fmla="*/ 11356 w 17700"/>
              <a:gd name="T1" fmla="*/ 2667 h 6720"/>
              <a:gd name="T2" fmla="*/ 11093 w 17700"/>
              <a:gd name="T3" fmla="*/ 2788 h 6720"/>
              <a:gd name="T4" fmla="*/ 10762 w 17700"/>
              <a:gd name="T5" fmla="*/ 2930 h 6720"/>
              <a:gd name="T6" fmla="*/ 10408 w 17700"/>
              <a:gd name="T7" fmla="*/ 3073 h 6720"/>
              <a:gd name="T8" fmla="*/ 10129 w 17700"/>
              <a:gd name="T9" fmla="*/ 3178 h 6720"/>
              <a:gd name="T10" fmla="*/ 9937 w 17700"/>
              <a:gd name="T11" fmla="*/ 3249 h 6720"/>
              <a:gd name="T12" fmla="*/ 9741 w 17700"/>
              <a:gd name="T13" fmla="*/ 3313 h 6720"/>
              <a:gd name="T14" fmla="*/ 9370 w 17700"/>
              <a:gd name="T15" fmla="*/ 3435 h 6720"/>
              <a:gd name="T16" fmla="*/ 8948 w 17700"/>
              <a:gd name="T17" fmla="*/ 3556 h 6720"/>
              <a:gd name="T18" fmla="*/ 8515 w 17700"/>
              <a:gd name="T19" fmla="*/ 3669 h 6720"/>
              <a:gd name="T20" fmla="*/ 8068 w 17700"/>
              <a:gd name="T21" fmla="*/ 3770 h 6720"/>
              <a:gd name="T22" fmla="*/ 7612 w 17700"/>
              <a:gd name="T23" fmla="*/ 3860 h 6720"/>
              <a:gd name="T24" fmla="*/ 6678 w 17700"/>
              <a:gd name="T25" fmla="*/ 3996 h 6720"/>
              <a:gd name="T26" fmla="*/ 6207 w 17700"/>
              <a:gd name="T27" fmla="*/ 4044 h 6720"/>
              <a:gd name="T28" fmla="*/ 5736 w 17700"/>
              <a:gd name="T29" fmla="*/ 4076 h 6720"/>
              <a:gd name="T30" fmla="*/ 5267 w 17700"/>
              <a:gd name="T31" fmla="*/ 4094 h 6720"/>
              <a:gd name="T32" fmla="*/ 4803 w 17700"/>
              <a:gd name="T33" fmla="*/ 4097 h 6720"/>
              <a:gd name="T34" fmla="*/ 4346 w 17700"/>
              <a:gd name="T35" fmla="*/ 4087 h 6720"/>
              <a:gd name="T36" fmla="*/ 3901 w 17700"/>
              <a:gd name="T37" fmla="*/ 4064 h 6720"/>
              <a:gd name="T38" fmla="*/ 3468 w 17700"/>
              <a:gd name="T39" fmla="*/ 4028 h 6720"/>
              <a:gd name="T40" fmla="*/ 3050 w 17700"/>
              <a:gd name="T41" fmla="*/ 3984 h 6720"/>
              <a:gd name="T42" fmla="*/ 2649 w 17700"/>
              <a:gd name="T43" fmla="*/ 3928 h 6720"/>
              <a:gd name="T44" fmla="*/ 2270 w 17700"/>
              <a:gd name="T45" fmla="*/ 3867 h 6720"/>
              <a:gd name="T46" fmla="*/ 1742 w 17700"/>
              <a:gd name="T47" fmla="*/ 3764 h 6720"/>
              <a:gd name="T48" fmla="*/ 1129 w 17700"/>
              <a:gd name="T49" fmla="*/ 3619 h 6720"/>
              <a:gd name="T50" fmla="*/ 635 w 17700"/>
              <a:gd name="T51" fmla="*/ 3478 h 6720"/>
              <a:gd name="T52" fmla="*/ 83 w 17700"/>
              <a:gd name="T53" fmla="*/ 3291 h 6720"/>
              <a:gd name="T54" fmla="*/ 76 w 17700"/>
              <a:gd name="T55" fmla="*/ 3304 h 6720"/>
              <a:gd name="T56" fmla="*/ 593 w 17700"/>
              <a:gd name="T57" fmla="*/ 3582 h 6720"/>
              <a:gd name="T58" fmla="*/ 1064 w 17700"/>
              <a:gd name="T59" fmla="*/ 3805 h 6720"/>
              <a:gd name="T60" fmla="*/ 1655 w 17700"/>
              <a:gd name="T61" fmla="*/ 4055 h 6720"/>
              <a:gd name="T62" fmla="*/ 2170 w 17700"/>
              <a:gd name="T63" fmla="*/ 4248 h 6720"/>
              <a:gd name="T64" fmla="*/ 2544 w 17700"/>
              <a:gd name="T65" fmla="*/ 4374 h 6720"/>
              <a:gd name="T66" fmla="*/ 2943 w 17700"/>
              <a:gd name="T67" fmla="*/ 4498 h 6720"/>
              <a:gd name="T68" fmla="*/ 3362 w 17700"/>
              <a:gd name="T69" fmla="*/ 4616 h 6720"/>
              <a:gd name="T70" fmla="*/ 3800 w 17700"/>
              <a:gd name="T71" fmla="*/ 4727 h 6720"/>
              <a:gd name="T72" fmla="*/ 4256 w 17700"/>
              <a:gd name="T73" fmla="*/ 4827 h 6720"/>
              <a:gd name="T74" fmla="*/ 4727 w 17700"/>
              <a:gd name="T75" fmla="*/ 4918 h 6720"/>
              <a:gd name="T76" fmla="*/ 5210 w 17700"/>
              <a:gd name="T77" fmla="*/ 4994 h 6720"/>
              <a:gd name="T78" fmla="*/ 5704 w 17700"/>
              <a:gd name="T79" fmla="*/ 5059 h 6720"/>
              <a:gd name="T80" fmla="*/ 6205 w 17700"/>
              <a:gd name="T81" fmla="*/ 5107 h 6720"/>
              <a:gd name="T82" fmla="*/ 6712 w 17700"/>
              <a:gd name="T83" fmla="*/ 5142 h 6720"/>
              <a:gd name="T84" fmla="*/ 7306 w 17700"/>
              <a:gd name="T85" fmla="*/ 5161 h 6720"/>
              <a:gd name="T86" fmla="*/ 7645 w 17700"/>
              <a:gd name="T87" fmla="*/ 5163 h 6720"/>
              <a:gd name="T88" fmla="*/ 8151 w 17700"/>
              <a:gd name="T89" fmla="*/ 5151 h 6720"/>
              <a:gd name="T90" fmla="*/ 8652 w 17700"/>
              <a:gd name="T91" fmla="*/ 5125 h 6720"/>
              <a:gd name="T92" fmla="*/ 9145 w 17700"/>
              <a:gd name="T93" fmla="*/ 5084 h 6720"/>
              <a:gd name="T94" fmla="*/ 9628 w 17700"/>
              <a:gd name="T95" fmla="*/ 5032 h 6720"/>
              <a:gd name="T96" fmla="*/ 10096 w 17700"/>
              <a:gd name="T97" fmla="*/ 4963 h 6720"/>
              <a:gd name="T98" fmla="*/ 10325 w 17700"/>
              <a:gd name="T99" fmla="*/ 4929 h 6720"/>
              <a:gd name="T100" fmla="*/ 10548 w 17700"/>
              <a:gd name="T101" fmla="*/ 4887 h 6720"/>
              <a:gd name="T102" fmla="*/ 10839 w 17700"/>
              <a:gd name="T103" fmla="*/ 4831 h 6720"/>
              <a:gd name="T104" fmla="*/ 11259 w 17700"/>
              <a:gd name="T105" fmla="*/ 4740 h 6720"/>
              <a:gd name="T106" fmla="*/ 11657 w 17700"/>
              <a:gd name="T107" fmla="*/ 4645 h 6720"/>
              <a:gd name="T108" fmla="*/ 12030 w 17700"/>
              <a:gd name="T109" fmla="*/ 4545 h 6720"/>
              <a:gd name="T110" fmla="*/ 12320 w 17700"/>
              <a:gd name="T111" fmla="*/ 4463 h 6720"/>
              <a:gd name="T112" fmla="*/ 12486 w 17700"/>
              <a:gd name="T113" fmla="*/ 4415 h 6720"/>
              <a:gd name="T114" fmla="*/ 12643 w 17700"/>
              <a:gd name="T115" fmla="*/ 4364 h 6720"/>
              <a:gd name="T116" fmla="*/ 17700 w 17700"/>
              <a:gd name="T117" fmla="*/ 0 h 6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00" h="6720">
                <a:moveTo>
                  <a:pt x="17700" y="0"/>
                </a:moveTo>
                <a:lnTo>
                  <a:pt x="9692" y="1390"/>
                </a:lnTo>
                <a:lnTo>
                  <a:pt x="11476" y="2610"/>
                </a:lnTo>
                <a:lnTo>
                  <a:pt x="11436" y="2629"/>
                </a:lnTo>
                <a:lnTo>
                  <a:pt x="11397" y="2647"/>
                </a:lnTo>
                <a:lnTo>
                  <a:pt x="11356" y="2667"/>
                </a:lnTo>
                <a:lnTo>
                  <a:pt x="11315" y="2686"/>
                </a:lnTo>
                <a:lnTo>
                  <a:pt x="11274" y="2706"/>
                </a:lnTo>
                <a:lnTo>
                  <a:pt x="11232" y="2726"/>
                </a:lnTo>
                <a:lnTo>
                  <a:pt x="11190" y="2746"/>
                </a:lnTo>
                <a:lnTo>
                  <a:pt x="11148" y="2766"/>
                </a:lnTo>
                <a:lnTo>
                  <a:pt x="11093" y="2788"/>
                </a:lnTo>
                <a:lnTo>
                  <a:pt x="11040" y="2812"/>
                </a:lnTo>
                <a:lnTo>
                  <a:pt x="10985" y="2835"/>
                </a:lnTo>
                <a:lnTo>
                  <a:pt x="10930" y="2858"/>
                </a:lnTo>
                <a:lnTo>
                  <a:pt x="10874" y="2881"/>
                </a:lnTo>
                <a:lnTo>
                  <a:pt x="10818" y="2906"/>
                </a:lnTo>
                <a:lnTo>
                  <a:pt x="10762" y="2930"/>
                </a:lnTo>
                <a:lnTo>
                  <a:pt x="10704" y="2955"/>
                </a:lnTo>
                <a:lnTo>
                  <a:pt x="10647" y="2978"/>
                </a:lnTo>
                <a:lnTo>
                  <a:pt x="10588" y="3002"/>
                </a:lnTo>
                <a:lnTo>
                  <a:pt x="10528" y="3027"/>
                </a:lnTo>
                <a:lnTo>
                  <a:pt x="10468" y="3050"/>
                </a:lnTo>
                <a:lnTo>
                  <a:pt x="10408" y="3073"/>
                </a:lnTo>
                <a:lnTo>
                  <a:pt x="10347" y="3097"/>
                </a:lnTo>
                <a:lnTo>
                  <a:pt x="10286" y="3120"/>
                </a:lnTo>
                <a:lnTo>
                  <a:pt x="10223" y="3142"/>
                </a:lnTo>
                <a:lnTo>
                  <a:pt x="10192" y="3154"/>
                </a:lnTo>
                <a:lnTo>
                  <a:pt x="10161" y="3165"/>
                </a:lnTo>
                <a:lnTo>
                  <a:pt x="10129" y="3178"/>
                </a:lnTo>
                <a:lnTo>
                  <a:pt x="10098" y="3189"/>
                </a:lnTo>
                <a:lnTo>
                  <a:pt x="10066" y="3201"/>
                </a:lnTo>
                <a:lnTo>
                  <a:pt x="10034" y="3213"/>
                </a:lnTo>
                <a:lnTo>
                  <a:pt x="10002" y="3224"/>
                </a:lnTo>
                <a:lnTo>
                  <a:pt x="9970" y="3236"/>
                </a:lnTo>
                <a:lnTo>
                  <a:pt x="9937" y="3249"/>
                </a:lnTo>
                <a:lnTo>
                  <a:pt x="9905" y="3260"/>
                </a:lnTo>
                <a:lnTo>
                  <a:pt x="9872" y="3271"/>
                </a:lnTo>
                <a:lnTo>
                  <a:pt x="9840" y="3281"/>
                </a:lnTo>
                <a:lnTo>
                  <a:pt x="9807" y="3292"/>
                </a:lnTo>
                <a:lnTo>
                  <a:pt x="9774" y="3303"/>
                </a:lnTo>
                <a:lnTo>
                  <a:pt x="9741" y="3313"/>
                </a:lnTo>
                <a:lnTo>
                  <a:pt x="9707" y="3324"/>
                </a:lnTo>
                <a:lnTo>
                  <a:pt x="9641" y="3346"/>
                </a:lnTo>
                <a:lnTo>
                  <a:pt x="9573" y="3368"/>
                </a:lnTo>
                <a:lnTo>
                  <a:pt x="9506" y="3391"/>
                </a:lnTo>
                <a:lnTo>
                  <a:pt x="9439" y="3413"/>
                </a:lnTo>
                <a:lnTo>
                  <a:pt x="9370" y="3435"/>
                </a:lnTo>
                <a:lnTo>
                  <a:pt x="9300" y="3456"/>
                </a:lnTo>
                <a:lnTo>
                  <a:pt x="9231" y="3476"/>
                </a:lnTo>
                <a:lnTo>
                  <a:pt x="9161" y="3495"/>
                </a:lnTo>
                <a:lnTo>
                  <a:pt x="9090" y="3516"/>
                </a:lnTo>
                <a:lnTo>
                  <a:pt x="9020" y="3536"/>
                </a:lnTo>
                <a:lnTo>
                  <a:pt x="8948" y="3556"/>
                </a:lnTo>
                <a:lnTo>
                  <a:pt x="8878" y="3575"/>
                </a:lnTo>
                <a:lnTo>
                  <a:pt x="8806" y="3595"/>
                </a:lnTo>
                <a:lnTo>
                  <a:pt x="8733" y="3613"/>
                </a:lnTo>
                <a:lnTo>
                  <a:pt x="8661" y="3632"/>
                </a:lnTo>
                <a:lnTo>
                  <a:pt x="8588" y="3650"/>
                </a:lnTo>
                <a:lnTo>
                  <a:pt x="8515" y="3669"/>
                </a:lnTo>
                <a:lnTo>
                  <a:pt x="8441" y="3687"/>
                </a:lnTo>
                <a:lnTo>
                  <a:pt x="8367" y="3703"/>
                </a:lnTo>
                <a:lnTo>
                  <a:pt x="8292" y="3721"/>
                </a:lnTo>
                <a:lnTo>
                  <a:pt x="8218" y="3738"/>
                </a:lnTo>
                <a:lnTo>
                  <a:pt x="8143" y="3753"/>
                </a:lnTo>
                <a:lnTo>
                  <a:pt x="8068" y="3770"/>
                </a:lnTo>
                <a:lnTo>
                  <a:pt x="7993" y="3785"/>
                </a:lnTo>
                <a:lnTo>
                  <a:pt x="7916" y="3801"/>
                </a:lnTo>
                <a:lnTo>
                  <a:pt x="7841" y="3816"/>
                </a:lnTo>
                <a:lnTo>
                  <a:pt x="7765" y="3831"/>
                </a:lnTo>
                <a:lnTo>
                  <a:pt x="7688" y="3845"/>
                </a:lnTo>
                <a:lnTo>
                  <a:pt x="7612" y="3860"/>
                </a:lnTo>
                <a:lnTo>
                  <a:pt x="7535" y="3874"/>
                </a:lnTo>
                <a:lnTo>
                  <a:pt x="7457" y="3886"/>
                </a:lnTo>
                <a:lnTo>
                  <a:pt x="7381" y="3898"/>
                </a:lnTo>
                <a:lnTo>
                  <a:pt x="7070" y="3948"/>
                </a:lnTo>
                <a:lnTo>
                  <a:pt x="6757" y="3987"/>
                </a:lnTo>
                <a:lnTo>
                  <a:pt x="6678" y="3996"/>
                </a:lnTo>
                <a:lnTo>
                  <a:pt x="6601" y="4006"/>
                </a:lnTo>
                <a:lnTo>
                  <a:pt x="6522" y="4015"/>
                </a:lnTo>
                <a:lnTo>
                  <a:pt x="6444" y="4023"/>
                </a:lnTo>
                <a:lnTo>
                  <a:pt x="6364" y="4030"/>
                </a:lnTo>
                <a:lnTo>
                  <a:pt x="6286" y="4037"/>
                </a:lnTo>
                <a:lnTo>
                  <a:pt x="6207" y="4044"/>
                </a:lnTo>
                <a:lnTo>
                  <a:pt x="6129" y="4050"/>
                </a:lnTo>
                <a:lnTo>
                  <a:pt x="6050" y="4056"/>
                </a:lnTo>
                <a:lnTo>
                  <a:pt x="5972" y="4062"/>
                </a:lnTo>
                <a:lnTo>
                  <a:pt x="5893" y="4067"/>
                </a:lnTo>
                <a:lnTo>
                  <a:pt x="5814" y="4071"/>
                </a:lnTo>
                <a:lnTo>
                  <a:pt x="5736" y="4076"/>
                </a:lnTo>
                <a:lnTo>
                  <a:pt x="5657" y="4080"/>
                </a:lnTo>
                <a:lnTo>
                  <a:pt x="5579" y="4084"/>
                </a:lnTo>
                <a:lnTo>
                  <a:pt x="5501" y="4088"/>
                </a:lnTo>
                <a:lnTo>
                  <a:pt x="5423" y="4090"/>
                </a:lnTo>
                <a:lnTo>
                  <a:pt x="5345" y="4091"/>
                </a:lnTo>
                <a:lnTo>
                  <a:pt x="5267" y="4094"/>
                </a:lnTo>
                <a:lnTo>
                  <a:pt x="5189" y="4095"/>
                </a:lnTo>
                <a:lnTo>
                  <a:pt x="5112" y="4096"/>
                </a:lnTo>
                <a:lnTo>
                  <a:pt x="5035" y="4097"/>
                </a:lnTo>
                <a:lnTo>
                  <a:pt x="4957" y="4097"/>
                </a:lnTo>
                <a:lnTo>
                  <a:pt x="4880" y="4097"/>
                </a:lnTo>
                <a:lnTo>
                  <a:pt x="4803" y="4097"/>
                </a:lnTo>
                <a:lnTo>
                  <a:pt x="4726" y="4097"/>
                </a:lnTo>
                <a:lnTo>
                  <a:pt x="4650" y="4096"/>
                </a:lnTo>
                <a:lnTo>
                  <a:pt x="4573" y="4094"/>
                </a:lnTo>
                <a:lnTo>
                  <a:pt x="4498" y="4093"/>
                </a:lnTo>
                <a:lnTo>
                  <a:pt x="4422" y="4089"/>
                </a:lnTo>
                <a:lnTo>
                  <a:pt x="4346" y="4087"/>
                </a:lnTo>
                <a:lnTo>
                  <a:pt x="4271" y="4084"/>
                </a:lnTo>
                <a:lnTo>
                  <a:pt x="4197" y="4080"/>
                </a:lnTo>
                <a:lnTo>
                  <a:pt x="4122" y="4077"/>
                </a:lnTo>
                <a:lnTo>
                  <a:pt x="4048" y="4073"/>
                </a:lnTo>
                <a:lnTo>
                  <a:pt x="3975" y="4069"/>
                </a:lnTo>
                <a:lnTo>
                  <a:pt x="3901" y="4064"/>
                </a:lnTo>
                <a:lnTo>
                  <a:pt x="3828" y="4059"/>
                </a:lnTo>
                <a:lnTo>
                  <a:pt x="3755" y="4054"/>
                </a:lnTo>
                <a:lnTo>
                  <a:pt x="3683" y="4047"/>
                </a:lnTo>
                <a:lnTo>
                  <a:pt x="3611" y="4042"/>
                </a:lnTo>
                <a:lnTo>
                  <a:pt x="3539" y="4035"/>
                </a:lnTo>
                <a:lnTo>
                  <a:pt x="3468" y="4028"/>
                </a:lnTo>
                <a:lnTo>
                  <a:pt x="3397" y="4022"/>
                </a:lnTo>
                <a:lnTo>
                  <a:pt x="3326" y="4014"/>
                </a:lnTo>
                <a:lnTo>
                  <a:pt x="3257" y="4007"/>
                </a:lnTo>
                <a:lnTo>
                  <a:pt x="3187" y="3999"/>
                </a:lnTo>
                <a:lnTo>
                  <a:pt x="3119" y="3992"/>
                </a:lnTo>
                <a:lnTo>
                  <a:pt x="3050" y="3984"/>
                </a:lnTo>
                <a:lnTo>
                  <a:pt x="2982" y="3975"/>
                </a:lnTo>
                <a:lnTo>
                  <a:pt x="2915" y="3966"/>
                </a:lnTo>
                <a:lnTo>
                  <a:pt x="2847" y="3957"/>
                </a:lnTo>
                <a:lnTo>
                  <a:pt x="2781" y="3948"/>
                </a:lnTo>
                <a:lnTo>
                  <a:pt x="2716" y="3938"/>
                </a:lnTo>
                <a:lnTo>
                  <a:pt x="2649" y="3928"/>
                </a:lnTo>
                <a:lnTo>
                  <a:pt x="2585" y="3920"/>
                </a:lnTo>
                <a:lnTo>
                  <a:pt x="2521" y="3910"/>
                </a:lnTo>
                <a:lnTo>
                  <a:pt x="2457" y="3898"/>
                </a:lnTo>
                <a:lnTo>
                  <a:pt x="2394" y="3888"/>
                </a:lnTo>
                <a:lnTo>
                  <a:pt x="2332" y="3879"/>
                </a:lnTo>
                <a:lnTo>
                  <a:pt x="2270" y="3867"/>
                </a:lnTo>
                <a:lnTo>
                  <a:pt x="2209" y="3856"/>
                </a:lnTo>
                <a:lnTo>
                  <a:pt x="2148" y="3845"/>
                </a:lnTo>
                <a:lnTo>
                  <a:pt x="2089" y="3834"/>
                </a:lnTo>
                <a:lnTo>
                  <a:pt x="1970" y="3812"/>
                </a:lnTo>
                <a:lnTo>
                  <a:pt x="1855" y="3789"/>
                </a:lnTo>
                <a:lnTo>
                  <a:pt x="1742" y="3764"/>
                </a:lnTo>
                <a:lnTo>
                  <a:pt x="1633" y="3741"/>
                </a:lnTo>
                <a:lnTo>
                  <a:pt x="1526" y="3717"/>
                </a:lnTo>
                <a:lnTo>
                  <a:pt x="1423" y="3692"/>
                </a:lnTo>
                <a:lnTo>
                  <a:pt x="1321" y="3668"/>
                </a:lnTo>
                <a:lnTo>
                  <a:pt x="1224" y="3643"/>
                </a:lnTo>
                <a:lnTo>
                  <a:pt x="1129" y="3619"/>
                </a:lnTo>
                <a:lnTo>
                  <a:pt x="1039" y="3595"/>
                </a:lnTo>
                <a:lnTo>
                  <a:pt x="950" y="3571"/>
                </a:lnTo>
                <a:lnTo>
                  <a:pt x="866" y="3547"/>
                </a:lnTo>
                <a:lnTo>
                  <a:pt x="785" y="3524"/>
                </a:lnTo>
                <a:lnTo>
                  <a:pt x="708" y="3501"/>
                </a:lnTo>
                <a:lnTo>
                  <a:pt x="635" y="3478"/>
                </a:lnTo>
                <a:lnTo>
                  <a:pt x="565" y="3457"/>
                </a:lnTo>
                <a:lnTo>
                  <a:pt x="436" y="3415"/>
                </a:lnTo>
                <a:lnTo>
                  <a:pt x="323" y="3377"/>
                </a:lnTo>
                <a:lnTo>
                  <a:pt x="227" y="3344"/>
                </a:lnTo>
                <a:lnTo>
                  <a:pt x="146" y="3314"/>
                </a:lnTo>
                <a:lnTo>
                  <a:pt x="83" y="3291"/>
                </a:lnTo>
                <a:lnTo>
                  <a:pt x="38" y="3273"/>
                </a:lnTo>
                <a:lnTo>
                  <a:pt x="9" y="3261"/>
                </a:lnTo>
                <a:lnTo>
                  <a:pt x="0" y="3257"/>
                </a:lnTo>
                <a:lnTo>
                  <a:pt x="9" y="3263"/>
                </a:lnTo>
                <a:lnTo>
                  <a:pt x="34" y="3278"/>
                </a:lnTo>
                <a:lnTo>
                  <a:pt x="76" y="3304"/>
                </a:lnTo>
                <a:lnTo>
                  <a:pt x="135" y="3338"/>
                </a:lnTo>
                <a:lnTo>
                  <a:pt x="210" y="3381"/>
                </a:lnTo>
                <a:lnTo>
                  <a:pt x="301" y="3430"/>
                </a:lnTo>
                <a:lnTo>
                  <a:pt x="406" y="3486"/>
                </a:lnTo>
                <a:lnTo>
                  <a:pt x="528" y="3549"/>
                </a:lnTo>
                <a:lnTo>
                  <a:pt x="593" y="3582"/>
                </a:lnTo>
                <a:lnTo>
                  <a:pt x="663" y="3617"/>
                </a:lnTo>
                <a:lnTo>
                  <a:pt x="736" y="3653"/>
                </a:lnTo>
                <a:lnTo>
                  <a:pt x="813" y="3690"/>
                </a:lnTo>
                <a:lnTo>
                  <a:pt x="893" y="3728"/>
                </a:lnTo>
                <a:lnTo>
                  <a:pt x="977" y="3766"/>
                </a:lnTo>
                <a:lnTo>
                  <a:pt x="1064" y="3805"/>
                </a:lnTo>
                <a:lnTo>
                  <a:pt x="1154" y="3845"/>
                </a:lnTo>
                <a:lnTo>
                  <a:pt x="1248" y="3886"/>
                </a:lnTo>
                <a:lnTo>
                  <a:pt x="1345" y="3928"/>
                </a:lnTo>
                <a:lnTo>
                  <a:pt x="1445" y="3969"/>
                </a:lnTo>
                <a:lnTo>
                  <a:pt x="1549" y="4012"/>
                </a:lnTo>
                <a:lnTo>
                  <a:pt x="1655" y="4055"/>
                </a:lnTo>
                <a:lnTo>
                  <a:pt x="1764" y="4097"/>
                </a:lnTo>
                <a:lnTo>
                  <a:pt x="1876" y="4140"/>
                </a:lnTo>
                <a:lnTo>
                  <a:pt x="1992" y="4184"/>
                </a:lnTo>
                <a:lnTo>
                  <a:pt x="2051" y="4205"/>
                </a:lnTo>
                <a:lnTo>
                  <a:pt x="2110" y="4227"/>
                </a:lnTo>
                <a:lnTo>
                  <a:pt x="2170" y="4248"/>
                </a:lnTo>
                <a:lnTo>
                  <a:pt x="2231" y="4269"/>
                </a:lnTo>
                <a:lnTo>
                  <a:pt x="2292" y="4290"/>
                </a:lnTo>
                <a:lnTo>
                  <a:pt x="2354" y="4311"/>
                </a:lnTo>
                <a:lnTo>
                  <a:pt x="2417" y="4332"/>
                </a:lnTo>
                <a:lnTo>
                  <a:pt x="2481" y="4353"/>
                </a:lnTo>
                <a:lnTo>
                  <a:pt x="2544" y="4374"/>
                </a:lnTo>
                <a:lnTo>
                  <a:pt x="2610" y="4395"/>
                </a:lnTo>
                <a:lnTo>
                  <a:pt x="2675" y="4416"/>
                </a:lnTo>
                <a:lnTo>
                  <a:pt x="2741" y="4436"/>
                </a:lnTo>
                <a:lnTo>
                  <a:pt x="2808" y="4457"/>
                </a:lnTo>
                <a:lnTo>
                  <a:pt x="2875" y="4477"/>
                </a:lnTo>
                <a:lnTo>
                  <a:pt x="2943" y="4498"/>
                </a:lnTo>
                <a:lnTo>
                  <a:pt x="3011" y="4518"/>
                </a:lnTo>
                <a:lnTo>
                  <a:pt x="3080" y="4538"/>
                </a:lnTo>
                <a:lnTo>
                  <a:pt x="3149" y="4557"/>
                </a:lnTo>
                <a:lnTo>
                  <a:pt x="3220" y="4577"/>
                </a:lnTo>
                <a:lnTo>
                  <a:pt x="3291" y="4596"/>
                </a:lnTo>
                <a:lnTo>
                  <a:pt x="3362" y="4616"/>
                </a:lnTo>
                <a:lnTo>
                  <a:pt x="3434" y="4635"/>
                </a:lnTo>
                <a:lnTo>
                  <a:pt x="3506" y="4654"/>
                </a:lnTo>
                <a:lnTo>
                  <a:pt x="3579" y="4673"/>
                </a:lnTo>
                <a:lnTo>
                  <a:pt x="3652" y="4690"/>
                </a:lnTo>
                <a:lnTo>
                  <a:pt x="3726" y="4709"/>
                </a:lnTo>
                <a:lnTo>
                  <a:pt x="3800" y="4727"/>
                </a:lnTo>
                <a:lnTo>
                  <a:pt x="3875" y="4745"/>
                </a:lnTo>
                <a:lnTo>
                  <a:pt x="3950" y="4761"/>
                </a:lnTo>
                <a:lnTo>
                  <a:pt x="4026" y="4778"/>
                </a:lnTo>
                <a:lnTo>
                  <a:pt x="4102" y="4795"/>
                </a:lnTo>
                <a:lnTo>
                  <a:pt x="4179" y="4810"/>
                </a:lnTo>
                <a:lnTo>
                  <a:pt x="4256" y="4827"/>
                </a:lnTo>
                <a:lnTo>
                  <a:pt x="4333" y="4843"/>
                </a:lnTo>
                <a:lnTo>
                  <a:pt x="4412" y="4859"/>
                </a:lnTo>
                <a:lnTo>
                  <a:pt x="4489" y="4874"/>
                </a:lnTo>
                <a:lnTo>
                  <a:pt x="4568" y="4889"/>
                </a:lnTo>
                <a:lnTo>
                  <a:pt x="4647" y="4903"/>
                </a:lnTo>
                <a:lnTo>
                  <a:pt x="4727" y="4918"/>
                </a:lnTo>
                <a:lnTo>
                  <a:pt x="4807" y="4931"/>
                </a:lnTo>
                <a:lnTo>
                  <a:pt x="4886" y="4944"/>
                </a:lnTo>
                <a:lnTo>
                  <a:pt x="4967" y="4958"/>
                </a:lnTo>
                <a:lnTo>
                  <a:pt x="5048" y="4970"/>
                </a:lnTo>
                <a:lnTo>
                  <a:pt x="5129" y="4982"/>
                </a:lnTo>
                <a:lnTo>
                  <a:pt x="5210" y="4994"/>
                </a:lnTo>
                <a:lnTo>
                  <a:pt x="5292" y="5006"/>
                </a:lnTo>
                <a:lnTo>
                  <a:pt x="5374" y="5018"/>
                </a:lnTo>
                <a:lnTo>
                  <a:pt x="5456" y="5030"/>
                </a:lnTo>
                <a:lnTo>
                  <a:pt x="5538" y="5040"/>
                </a:lnTo>
                <a:lnTo>
                  <a:pt x="5621" y="5049"/>
                </a:lnTo>
                <a:lnTo>
                  <a:pt x="5704" y="5059"/>
                </a:lnTo>
                <a:lnTo>
                  <a:pt x="5787" y="5067"/>
                </a:lnTo>
                <a:lnTo>
                  <a:pt x="5870" y="5076"/>
                </a:lnTo>
                <a:lnTo>
                  <a:pt x="5954" y="5084"/>
                </a:lnTo>
                <a:lnTo>
                  <a:pt x="6038" y="5093"/>
                </a:lnTo>
                <a:lnTo>
                  <a:pt x="6121" y="5101"/>
                </a:lnTo>
                <a:lnTo>
                  <a:pt x="6205" y="5107"/>
                </a:lnTo>
                <a:lnTo>
                  <a:pt x="6289" y="5115"/>
                </a:lnTo>
                <a:lnTo>
                  <a:pt x="6374" y="5121"/>
                </a:lnTo>
                <a:lnTo>
                  <a:pt x="6458" y="5127"/>
                </a:lnTo>
                <a:lnTo>
                  <a:pt x="6542" y="5133"/>
                </a:lnTo>
                <a:lnTo>
                  <a:pt x="6628" y="5137"/>
                </a:lnTo>
                <a:lnTo>
                  <a:pt x="6712" y="5142"/>
                </a:lnTo>
                <a:lnTo>
                  <a:pt x="6797" y="5145"/>
                </a:lnTo>
                <a:lnTo>
                  <a:pt x="7136" y="5160"/>
                </a:lnTo>
                <a:lnTo>
                  <a:pt x="7178" y="5160"/>
                </a:lnTo>
                <a:lnTo>
                  <a:pt x="7220" y="5160"/>
                </a:lnTo>
                <a:lnTo>
                  <a:pt x="7264" y="5161"/>
                </a:lnTo>
                <a:lnTo>
                  <a:pt x="7306" y="5161"/>
                </a:lnTo>
                <a:lnTo>
                  <a:pt x="7348" y="5161"/>
                </a:lnTo>
                <a:lnTo>
                  <a:pt x="7391" y="5162"/>
                </a:lnTo>
                <a:lnTo>
                  <a:pt x="7433" y="5162"/>
                </a:lnTo>
                <a:lnTo>
                  <a:pt x="7475" y="5162"/>
                </a:lnTo>
                <a:lnTo>
                  <a:pt x="7560" y="5163"/>
                </a:lnTo>
                <a:lnTo>
                  <a:pt x="7645" y="5163"/>
                </a:lnTo>
                <a:lnTo>
                  <a:pt x="7729" y="5163"/>
                </a:lnTo>
                <a:lnTo>
                  <a:pt x="7815" y="5161"/>
                </a:lnTo>
                <a:lnTo>
                  <a:pt x="7899" y="5160"/>
                </a:lnTo>
                <a:lnTo>
                  <a:pt x="7983" y="5156"/>
                </a:lnTo>
                <a:lnTo>
                  <a:pt x="8067" y="5154"/>
                </a:lnTo>
                <a:lnTo>
                  <a:pt x="8151" y="5151"/>
                </a:lnTo>
                <a:lnTo>
                  <a:pt x="8235" y="5148"/>
                </a:lnTo>
                <a:lnTo>
                  <a:pt x="8319" y="5144"/>
                </a:lnTo>
                <a:lnTo>
                  <a:pt x="8403" y="5141"/>
                </a:lnTo>
                <a:lnTo>
                  <a:pt x="8486" y="5136"/>
                </a:lnTo>
                <a:lnTo>
                  <a:pt x="8569" y="5131"/>
                </a:lnTo>
                <a:lnTo>
                  <a:pt x="8652" y="5125"/>
                </a:lnTo>
                <a:lnTo>
                  <a:pt x="8735" y="5120"/>
                </a:lnTo>
                <a:lnTo>
                  <a:pt x="8818" y="5113"/>
                </a:lnTo>
                <a:lnTo>
                  <a:pt x="8900" y="5106"/>
                </a:lnTo>
                <a:lnTo>
                  <a:pt x="8982" y="5100"/>
                </a:lnTo>
                <a:lnTo>
                  <a:pt x="9064" y="5092"/>
                </a:lnTo>
                <a:lnTo>
                  <a:pt x="9145" y="5084"/>
                </a:lnTo>
                <a:lnTo>
                  <a:pt x="9226" y="5076"/>
                </a:lnTo>
                <a:lnTo>
                  <a:pt x="9307" y="5067"/>
                </a:lnTo>
                <a:lnTo>
                  <a:pt x="9388" y="5059"/>
                </a:lnTo>
                <a:lnTo>
                  <a:pt x="9467" y="5050"/>
                </a:lnTo>
                <a:lnTo>
                  <a:pt x="9548" y="5041"/>
                </a:lnTo>
                <a:lnTo>
                  <a:pt x="9628" y="5032"/>
                </a:lnTo>
                <a:lnTo>
                  <a:pt x="9706" y="5021"/>
                </a:lnTo>
                <a:lnTo>
                  <a:pt x="9785" y="5010"/>
                </a:lnTo>
                <a:lnTo>
                  <a:pt x="9863" y="4999"/>
                </a:lnTo>
                <a:lnTo>
                  <a:pt x="9941" y="4986"/>
                </a:lnTo>
                <a:lnTo>
                  <a:pt x="10018" y="4974"/>
                </a:lnTo>
                <a:lnTo>
                  <a:pt x="10096" y="4963"/>
                </a:lnTo>
                <a:lnTo>
                  <a:pt x="10133" y="4958"/>
                </a:lnTo>
                <a:lnTo>
                  <a:pt x="10172" y="4951"/>
                </a:lnTo>
                <a:lnTo>
                  <a:pt x="10211" y="4945"/>
                </a:lnTo>
                <a:lnTo>
                  <a:pt x="10248" y="4940"/>
                </a:lnTo>
                <a:lnTo>
                  <a:pt x="10287" y="4934"/>
                </a:lnTo>
                <a:lnTo>
                  <a:pt x="10325" y="4929"/>
                </a:lnTo>
                <a:lnTo>
                  <a:pt x="10362" y="4922"/>
                </a:lnTo>
                <a:lnTo>
                  <a:pt x="10400" y="4916"/>
                </a:lnTo>
                <a:lnTo>
                  <a:pt x="10436" y="4908"/>
                </a:lnTo>
                <a:lnTo>
                  <a:pt x="10474" y="4901"/>
                </a:lnTo>
                <a:lnTo>
                  <a:pt x="10510" y="4893"/>
                </a:lnTo>
                <a:lnTo>
                  <a:pt x="10548" y="4887"/>
                </a:lnTo>
                <a:lnTo>
                  <a:pt x="10585" y="4879"/>
                </a:lnTo>
                <a:lnTo>
                  <a:pt x="10621" y="4872"/>
                </a:lnTo>
                <a:lnTo>
                  <a:pt x="10658" y="4866"/>
                </a:lnTo>
                <a:lnTo>
                  <a:pt x="10694" y="4858"/>
                </a:lnTo>
                <a:lnTo>
                  <a:pt x="10767" y="4846"/>
                </a:lnTo>
                <a:lnTo>
                  <a:pt x="10839" y="4831"/>
                </a:lnTo>
                <a:lnTo>
                  <a:pt x="10911" y="4817"/>
                </a:lnTo>
                <a:lnTo>
                  <a:pt x="10982" y="4802"/>
                </a:lnTo>
                <a:lnTo>
                  <a:pt x="11053" y="4787"/>
                </a:lnTo>
                <a:lnTo>
                  <a:pt x="11122" y="4771"/>
                </a:lnTo>
                <a:lnTo>
                  <a:pt x="11191" y="4756"/>
                </a:lnTo>
                <a:lnTo>
                  <a:pt x="11259" y="4740"/>
                </a:lnTo>
                <a:lnTo>
                  <a:pt x="11327" y="4725"/>
                </a:lnTo>
                <a:lnTo>
                  <a:pt x="11394" y="4708"/>
                </a:lnTo>
                <a:lnTo>
                  <a:pt x="11461" y="4693"/>
                </a:lnTo>
                <a:lnTo>
                  <a:pt x="11527" y="4676"/>
                </a:lnTo>
                <a:lnTo>
                  <a:pt x="11592" y="4660"/>
                </a:lnTo>
                <a:lnTo>
                  <a:pt x="11657" y="4645"/>
                </a:lnTo>
                <a:lnTo>
                  <a:pt x="11721" y="4629"/>
                </a:lnTo>
                <a:lnTo>
                  <a:pt x="11785" y="4614"/>
                </a:lnTo>
                <a:lnTo>
                  <a:pt x="11847" y="4596"/>
                </a:lnTo>
                <a:lnTo>
                  <a:pt x="11909" y="4578"/>
                </a:lnTo>
                <a:lnTo>
                  <a:pt x="11970" y="4562"/>
                </a:lnTo>
                <a:lnTo>
                  <a:pt x="12030" y="4545"/>
                </a:lnTo>
                <a:lnTo>
                  <a:pt x="12089" y="4528"/>
                </a:lnTo>
                <a:lnTo>
                  <a:pt x="12149" y="4512"/>
                </a:lnTo>
                <a:lnTo>
                  <a:pt x="12206" y="4495"/>
                </a:lnTo>
                <a:lnTo>
                  <a:pt x="12264" y="4479"/>
                </a:lnTo>
                <a:lnTo>
                  <a:pt x="12293" y="4471"/>
                </a:lnTo>
                <a:lnTo>
                  <a:pt x="12320" y="4463"/>
                </a:lnTo>
                <a:lnTo>
                  <a:pt x="12349" y="4454"/>
                </a:lnTo>
                <a:lnTo>
                  <a:pt x="12377" y="4446"/>
                </a:lnTo>
                <a:lnTo>
                  <a:pt x="12404" y="4439"/>
                </a:lnTo>
                <a:lnTo>
                  <a:pt x="12432" y="4431"/>
                </a:lnTo>
                <a:lnTo>
                  <a:pt x="12460" y="4423"/>
                </a:lnTo>
                <a:lnTo>
                  <a:pt x="12486" y="4415"/>
                </a:lnTo>
                <a:lnTo>
                  <a:pt x="12513" y="4406"/>
                </a:lnTo>
                <a:lnTo>
                  <a:pt x="12539" y="4398"/>
                </a:lnTo>
                <a:lnTo>
                  <a:pt x="12566" y="4390"/>
                </a:lnTo>
                <a:lnTo>
                  <a:pt x="12592" y="4381"/>
                </a:lnTo>
                <a:lnTo>
                  <a:pt x="12618" y="4372"/>
                </a:lnTo>
                <a:lnTo>
                  <a:pt x="12643" y="4364"/>
                </a:lnTo>
                <a:lnTo>
                  <a:pt x="12669" y="4355"/>
                </a:lnTo>
                <a:lnTo>
                  <a:pt x="12694" y="4348"/>
                </a:lnTo>
                <a:lnTo>
                  <a:pt x="12698" y="4347"/>
                </a:lnTo>
                <a:lnTo>
                  <a:pt x="12701" y="4345"/>
                </a:lnTo>
                <a:lnTo>
                  <a:pt x="13105" y="6720"/>
                </a:lnTo>
                <a:lnTo>
                  <a:pt x="17700" y="0"/>
                </a:lnTo>
                <a:close/>
              </a:path>
            </a:pathLst>
          </a:custGeom>
          <a:solidFill>
            <a:schemeClr val="accent3"/>
          </a:solidFill>
          <a:ln>
            <a:noFill/>
          </a:ln>
        </p:spPr>
        <p:txBody>
          <a:bodyPr vert="horz" wrap="square" lIns="60951" tIns="30475" rIns="60951" bIns="30475" numCol="1" anchor="t" anchorCtr="0" compatLnSpc="1">
            <a:prstTxWarp prst="textNoShape">
              <a:avLst/>
            </a:prstTxWarp>
          </a:bodyPr>
          <a:lstStyle/>
          <a:p>
            <a:endParaRPr lang="ru-RU" sz="1200"/>
          </a:p>
        </p:txBody>
      </p:sp>
      <p:sp>
        <p:nvSpPr>
          <p:cNvPr id="37" name="Freeform: Shape 5"/>
          <p:cNvSpPr/>
          <p:nvPr/>
        </p:nvSpPr>
        <p:spPr>
          <a:xfrm>
            <a:off x="674588" y="2190348"/>
            <a:ext cx="183265" cy="174784"/>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sp>
        <p:nvSpPr>
          <p:cNvPr id="40" name="TextBox 39"/>
          <p:cNvSpPr txBox="1"/>
          <p:nvPr/>
        </p:nvSpPr>
        <p:spPr>
          <a:xfrm>
            <a:off x="982322" y="2118690"/>
            <a:ext cx="2807510" cy="318100"/>
          </a:xfrm>
          <a:prstGeom prst="rect">
            <a:avLst/>
          </a:prstGeom>
          <a:noFill/>
        </p:spPr>
        <p:txBody>
          <a:bodyPr wrap="square" rtlCol="0">
            <a:spAutoFit/>
          </a:bodyPr>
          <a:lstStyle/>
          <a:p>
            <a:r>
              <a:rPr lang="en-US" sz="1467" dirty="0" smtClean="0">
                <a:latin typeface="Merriweather Light" panose="02060503050406030704" pitchFamily="18" charset="-52"/>
                <a:ea typeface="Merriweather Bold" panose="02060503050406030704" pitchFamily="18" charset="-52"/>
                <a:cs typeface="Open Sans" panose="020B0606030504020204" pitchFamily="34" charset="0"/>
              </a:rPr>
              <a:t>Data Modeling</a:t>
            </a:r>
            <a:endParaRPr lang="ru-RU" sz="1467" dirty="0">
              <a:solidFill>
                <a:schemeClr val="bg1"/>
              </a:solidFill>
              <a:latin typeface="Merriweather Light" panose="02060503050406030704" pitchFamily="18" charset="-52"/>
              <a:ea typeface="Merriweather Bold" panose="02060503050406030704" pitchFamily="18" charset="-52"/>
              <a:cs typeface="Open Sans" panose="020B0606030504020204" pitchFamily="34" charset="0"/>
            </a:endParaRPr>
          </a:p>
        </p:txBody>
      </p:sp>
      <p:sp>
        <p:nvSpPr>
          <p:cNvPr id="41" name="Freeform: Shape 5"/>
          <p:cNvSpPr/>
          <p:nvPr/>
        </p:nvSpPr>
        <p:spPr>
          <a:xfrm>
            <a:off x="674588" y="3302760"/>
            <a:ext cx="183265" cy="174784"/>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sp>
        <p:nvSpPr>
          <p:cNvPr id="44" name="TextBox 43"/>
          <p:cNvSpPr txBox="1"/>
          <p:nvPr/>
        </p:nvSpPr>
        <p:spPr>
          <a:xfrm>
            <a:off x="871537" y="3227478"/>
            <a:ext cx="3104664" cy="318100"/>
          </a:xfrm>
          <a:prstGeom prst="rect">
            <a:avLst/>
          </a:prstGeom>
          <a:noFill/>
        </p:spPr>
        <p:txBody>
          <a:bodyPr wrap="square" rtlCol="0">
            <a:spAutoFit/>
          </a:bodyPr>
          <a:lstStyle/>
          <a:p>
            <a:r>
              <a:rPr lang="en-US" sz="1467" smtClean="0">
                <a:latin typeface="Merriweather Light" panose="02060503050406030704" pitchFamily="18" charset="-52"/>
                <a:ea typeface="Merriweather Bold" panose="02060503050406030704" pitchFamily="18" charset="-52"/>
                <a:cs typeface="Open Sans" panose="020B0606030504020204" pitchFamily="34" charset="0"/>
              </a:rPr>
              <a:t>Object Oriented Data Modeling</a:t>
            </a:r>
            <a:r>
              <a:rPr lang="en-US" sz="1467" smtClean="0">
                <a:solidFill>
                  <a:schemeClr val="bg1"/>
                </a:solidFill>
                <a:latin typeface="Merriweather Light" panose="02060503050406030704" pitchFamily="18" charset="-52"/>
                <a:ea typeface="Merriweather Bold" panose="02060503050406030704" pitchFamily="18" charset="-52"/>
                <a:cs typeface="Open Sans" panose="020B0606030504020204" pitchFamily="34" charset="0"/>
              </a:rPr>
              <a:t> </a:t>
            </a:r>
            <a:r>
              <a:rPr lang="en-US" sz="1467" dirty="0">
                <a:solidFill>
                  <a:schemeClr val="bg1"/>
                </a:solidFill>
                <a:latin typeface="Merriweather Light" panose="02060503050406030704" pitchFamily="18" charset="-52"/>
                <a:ea typeface="Merriweather Bold" panose="02060503050406030704" pitchFamily="18" charset="-52"/>
                <a:cs typeface="Open Sans" panose="020B0606030504020204" pitchFamily="34" charset="0"/>
              </a:rPr>
              <a:t>Here</a:t>
            </a:r>
            <a:endParaRPr lang="ru-RU" sz="1467" dirty="0">
              <a:solidFill>
                <a:schemeClr val="bg1"/>
              </a:solidFill>
              <a:latin typeface="Merriweather Light" panose="02060503050406030704" pitchFamily="18" charset="-52"/>
              <a:ea typeface="Merriweather Bold" panose="02060503050406030704" pitchFamily="18" charset="-52"/>
              <a:cs typeface="Open Sans" panose="020B0606030504020204" pitchFamily="34" charset="0"/>
            </a:endParaRPr>
          </a:p>
        </p:txBody>
      </p:sp>
      <p:sp>
        <p:nvSpPr>
          <p:cNvPr id="23" name="Скругленный прямоугольник 22"/>
          <p:cNvSpPr/>
          <p:nvPr/>
        </p:nvSpPr>
        <p:spPr>
          <a:xfrm>
            <a:off x="1068785" y="5086070"/>
            <a:ext cx="3141557" cy="26121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a:p>
        </p:txBody>
      </p:sp>
      <p:sp>
        <p:nvSpPr>
          <p:cNvPr id="24" name="Скругленный прямоугольник 23"/>
          <p:cNvSpPr/>
          <p:nvPr/>
        </p:nvSpPr>
        <p:spPr>
          <a:xfrm>
            <a:off x="1115042" y="5130394"/>
            <a:ext cx="1848533" cy="172569"/>
          </a:xfrm>
          <a:prstGeom prst="roundRect">
            <a:avLst>
              <a:gd name="adj" fmla="val 50000"/>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a:p>
        </p:txBody>
      </p:sp>
      <p:sp>
        <p:nvSpPr>
          <p:cNvPr id="25" name="TextBox 24"/>
          <p:cNvSpPr txBox="1"/>
          <p:nvPr/>
        </p:nvSpPr>
        <p:spPr>
          <a:xfrm>
            <a:off x="1081181" y="4868225"/>
            <a:ext cx="1289632" cy="235898"/>
          </a:xfrm>
          <a:prstGeom prst="rect">
            <a:avLst/>
          </a:prstGeom>
          <a:noFill/>
        </p:spPr>
        <p:txBody>
          <a:bodyPr wrap="square" rtlCol="0">
            <a:spAutoFit/>
          </a:bodyPr>
          <a:lstStyle/>
          <a:p>
            <a:pPr defTabSz="239976"/>
            <a:r>
              <a:rPr lang="en-US" sz="933" i="1" dirty="0">
                <a:solidFill>
                  <a:schemeClr val="bg1"/>
                </a:solidFill>
                <a:latin typeface="Roboto Light" panose="02000000000000000000" pitchFamily="2" charset="0"/>
                <a:ea typeface="Roboto Light" panose="02000000000000000000" pitchFamily="2" charset="0"/>
                <a:cs typeface="Open Sans Light" panose="020B0306030504020204" pitchFamily="34" charset="0"/>
              </a:rPr>
              <a:t>Description here:</a:t>
            </a:r>
            <a:endParaRPr lang="ru-RU" sz="933" i="1" spc="-100" dirty="0">
              <a:solidFill>
                <a:schemeClr val="bg1"/>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26" name="TextBox 25"/>
          <p:cNvSpPr txBox="1"/>
          <p:nvPr/>
        </p:nvSpPr>
        <p:spPr>
          <a:xfrm>
            <a:off x="3643785" y="5119181"/>
            <a:ext cx="513869" cy="235898"/>
          </a:xfrm>
          <a:prstGeom prst="rect">
            <a:avLst/>
          </a:prstGeom>
          <a:noFill/>
        </p:spPr>
        <p:txBody>
          <a:bodyPr wrap="square" rtlCol="0">
            <a:spAutoFit/>
          </a:bodyPr>
          <a:lstStyle/>
          <a:p>
            <a:pPr defTabSz="239976"/>
            <a:r>
              <a:rPr lang="en-US" sz="933" i="1" smtClean="0">
                <a:solidFill>
                  <a:schemeClr val="bg2"/>
                </a:solidFill>
                <a:latin typeface="Roboto Black" panose="02000000000000000000" pitchFamily="2" charset="0"/>
                <a:ea typeface="Roboto Black" panose="02000000000000000000" pitchFamily="2" charset="0"/>
                <a:cs typeface="Open Sans Light" panose="020B0306030504020204" pitchFamily="34" charset="0"/>
              </a:rPr>
              <a:t>20</a:t>
            </a:r>
            <a:r>
              <a:rPr lang="ru-RU" sz="933" i="1" dirty="0" smtClean="0">
                <a:solidFill>
                  <a:schemeClr val="bg2"/>
                </a:solidFill>
                <a:latin typeface="Roboto Black" panose="02000000000000000000" pitchFamily="2" charset="0"/>
                <a:ea typeface="Roboto Black" panose="02000000000000000000" pitchFamily="2" charset="0"/>
                <a:cs typeface="Open Sans Light" panose="020B0306030504020204" pitchFamily="34" charset="0"/>
              </a:rPr>
              <a:t>%</a:t>
            </a:r>
            <a:endParaRPr lang="ru-RU" sz="933" i="1" spc="-100" dirty="0">
              <a:solidFill>
                <a:schemeClr val="bg2"/>
              </a:solidFill>
              <a:latin typeface="Roboto Black" panose="02000000000000000000" pitchFamily="2" charset="0"/>
              <a:ea typeface="Roboto Black" panose="02000000000000000000" pitchFamily="2" charset="0"/>
              <a:cs typeface="Open Sans Light" panose="020B0306030504020204" pitchFamily="34" charset="0"/>
            </a:endParaRPr>
          </a:p>
        </p:txBody>
      </p:sp>
      <p:sp>
        <p:nvSpPr>
          <p:cNvPr id="27" name="Скругленный прямоугольник 26"/>
          <p:cNvSpPr/>
          <p:nvPr/>
        </p:nvSpPr>
        <p:spPr>
          <a:xfrm>
            <a:off x="1068785" y="5752717"/>
            <a:ext cx="3141557" cy="26121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a:p>
        </p:txBody>
      </p:sp>
      <p:sp>
        <p:nvSpPr>
          <p:cNvPr id="28" name="Скругленный прямоугольник 27"/>
          <p:cNvSpPr/>
          <p:nvPr/>
        </p:nvSpPr>
        <p:spPr>
          <a:xfrm>
            <a:off x="1115042" y="5797041"/>
            <a:ext cx="2542070" cy="172569"/>
          </a:xfrm>
          <a:prstGeom prst="roundRect">
            <a:avLst>
              <a:gd name="adj" fmla="val 50000"/>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a:p>
        </p:txBody>
      </p:sp>
      <p:sp>
        <p:nvSpPr>
          <p:cNvPr id="29" name="TextBox 28"/>
          <p:cNvSpPr txBox="1"/>
          <p:nvPr/>
        </p:nvSpPr>
        <p:spPr>
          <a:xfrm>
            <a:off x="1081181" y="5534872"/>
            <a:ext cx="1289632" cy="235898"/>
          </a:xfrm>
          <a:prstGeom prst="rect">
            <a:avLst/>
          </a:prstGeom>
          <a:noFill/>
        </p:spPr>
        <p:txBody>
          <a:bodyPr wrap="square" rtlCol="0">
            <a:spAutoFit/>
          </a:bodyPr>
          <a:lstStyle/>
          <a:p>
            <a:pPr defTabSz="239976"/>
            <a:r>
              <a:rPr lang="en-US" sz="933" i="1" dirty="0">
                <a:solidFill>
                  <a:schemeClr val="bg1"/>
                </a:solidFill>
                <a:latin typeface="Roboto Light" panose="02000000000000000000" pitchFamily="2" charset="0"/>
                <a:ea typeface="Roboto Light" panose="02000000000000000000" pitchFamily="2" charset="0"/>
                <a:cs typeface="Open Sans Light" panose="020B0306030504020204" pitchFamily="34" charset="0"/>
              </a:rPr>
              <a:t>Description here:</a:t>
            </a:r>
            <a:endParaRPr lang="ru-RU" sz="933" i="1" spc="-100" dirty="0">
              <a:solidFill>
                <a:schemeClr val="bg1"/>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30" name="TextBox 29"/>
          <p:cNvSpPr txBox="1"/>
          <p:nvPr/>
        </p:nvSpPr>
        <p:spPr>
          <a:xfrm>
            <a:off x="3703369" y="5785828"/>
            <a:ext cx="454285" cy="235898"/>
          </a:xfrm>
          <a:prstGeom prst="rect">
            <a:avLst/>
          </a:prstGeom>
          <a:noFill/>
        </p:spPr>
        <p:txBody>
          <a:bodyPr wrap="square" rtlCol="0">
            <a:spAutoFit/>
          </a:bodyPr>
          <a:lstStyle/>
          <a:p>
            <a:pPr defTabSz="239976"/>
            <a:r>
              <a:rPr lang="en-US" sz="933" i="1" smtClean="0">
                <a:solidFill>
                  <a:schemeClr val="bg2"/>
                </a:solidFill>
                <a:latin typeface="Roboto Black" panose="02000000000000000000" pitchFamily="2" charset="0"/>
                <a:ea typeface="Roboto Black" panose="02000000000000000000" pitchFamily="2" charset="0"/>
                <a:cs typeface="Open Sans Light" panose="020B0306030504020204" pitchFamily="34" charset="0"/>
              </a:rPr>
              <a:t>80</a:t>
            </a:r>
            <a:r>
              <a:rPr lang="ru-RU" sz="933" i="1" dirty="0" smtClean="0">
                <a:solidFill>
                  <a:schemeClr val="bg2"/>
                </a:solidFill>
                <a:latin typeface="Roboto Black" panose="02000000000000000000" pitchFamily="2" charset="0"/>
                <a:ea typeface="Roboto Black" panose="02000000000000000000" pitchFamily="2" charset="0"/>
                <a:cs typeface="Open Sans Light" panose="020B0306030504020204" pitchFamily="34" charset="0"/>
              </a:rPr>
              <a:t>%</a:t>
            </a:r>
            <a:endParaRPr lang="ru-RU" sz="933" i="1" spc="-100" dirty="0">
              <a:solidFill>
                <a:schemeClr val="bg2"/>
              </a:solidFill>
              <a:latin typeface="Roboto Black" panose="02000000000000000000" pitchFamily="2" charset="0"/>
              <a:ea typeface="Roboto Black" panose="02000000000000000000" pitchFamily="2" charset="0"/>
              <a:cs typeface="Open Sans Light" panose="020B0306030504020204" pitchFamily="34" charset="0"/>
            </a:endParaRPr>
          </a:p>
        </p:txBody>
      </p:sp>
      <p:sp>
        <p:nvSpPr>
          <p:cNvPr id="21" name="TextBox 20"/>
          <p:cNvSpPr txBox="1"/>
          <p:nvPr/>
        </p:nvSpPr>
        <p:spPr>
          <a:xfrm>
            <a:off x="857853" y="620659"/>
            <a:ext cx="3839255" cy="553998"/>
          </a:xfrm>
          <a:prstGeom prst="rect">
            <a:avLst/>
          </a:prstGeom>
          <a:noFill/>
        </p:spPr>
        <p:txBody>
          <a:bodyPr wrap="square" rtlCol="0">
            <a:spAutoFit/>
          </a:bodyPr>
          <a:lstStyle/>
          <a:p>
            <a:r>
              <a:rPr lang="en-US" sz="3000" dirty="0" smtClean="0">
                <a:latin typeface="Montserrat ExtraBold" panose="00000900000000000000" pitchFamily="50" charset="0"/>
                <a:ea typeface="Roboto Black" panose="02000000000000000000" pitchFamily="2" charset="0"/>
                <a:cs typeface="Open Sans Light" panose="020B0306030504020204" pitchFamily="34" charset="0"/>
              </a:rPr>
              <a:t>TOPICS</a:t>
            </a:r>
            <a:endParaRPr lang="ru-RU" sz="3000" dirty="0">
              <a:solidFill>
                <a:schemeClr val="bg1"/>
              </a:solidFill>
              <a:latin typeface="Roboto Black" panose="02000000000000000000" pitchFamily="2" charset="0"/>
              <a:ea typeface="Roboto Black" panose="02000000000000000000" pitchFamily="2" charset="0"/>
              <a:cs typeface="Open Sans Light" panose="020B0306030504020204" pitchFamily="34" charset="0"/>
            </a:endParaRPr>
          </a:p>
        </p:txBody>
      </p:sp>
      <p:sp>
        <p:nvSpPr>
          <p:cNvPr id="22" name="TextBox 21"/>
          <p:cNvSpPr txBox="1"/>
          <p:nvPr/>
        </p:nvSpPr>
        <p:spPr>
          <a:xfrm>
            <a:off x="589029" y="1115299"/>
            <a:ext cx="2817632" cy="246221"/>
          </a:xfrm>
          <a:prstGeom prst="rect">
            <a:avLst/>
          </a:prstGeom>
          <a:noFill/>
        </p:spPr>
        <p:txBody>
          <a:bodyPr wrap="square" rtlCol="0">
            <a:spAutoFit/>
          </a:bodyPr>
          <a:lstStyle/>
          <a:p>
            <a:r>
              <a:rPr lang="en-US" sz="1000" dirty="0">
                <a:solidFill>
                  <a:schemeClr val="bg1">
                    <a:lumMod val="40000"/>
                    <a:lumOff val="60000"/>
                  </a:schemeClr>
                </a:solidFill>
                <a:latin typeface="Montserrat ExtraLight" panose="00000300000000000000" pitchFamily="50" charset="0"/>
                <a:ea typeface="Roboto Light" panose="02000000000000000000" pitchFamily="2" charset="0"/>
                <a:cs typeface="Open Sans Light" panose="020B0306030504020204" pitchFamily="34" charset="0"/>
              </a:rPr>
              <a:t>Please write your great title is here</a:t>
            </a:r>
            <a:endParaRPr lang="ru-RU" sz="1000" dirty="0">
              <a:solidFill>
                <a:schemeClr val="bg1">
                  <a:lumMod val="40000"/>
                  <a:lumOff val="60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478" y="3466068"/>
            <a:ext cx="845341" cy="1134311"/>
          </a:xfrm>
          <a:prstGeom prst="rect">
            <a:avLst/>
          </a:prstGeom>
        </p:spPr>
      </p:pic>
      <p:sp>
        <p:nvSpPr>
          <p:cNvPr id="32" name="Right Triangle 31"/>
          <p:cNvSpPr/>
          <p:nvPr/>
        </p:nvSpPr>
        <p:spPr>
          <a:xfrm>
            <a:off x="0" y="5557839"/>
            <a:ext cx="1743075" cy="1300162"/>
          </a:xfrm>
          <a:prstGeom prst="rtTriangl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p:cNvSpPr/>
          <p:nvPr/>
        </p:nvSpPr>
        <p:spPr>
          <a:xfrm rot="10800000">
            <a:off x="10448925" y="0"/>
            <a:ext cx="1743075" cy="1300162"/>
          </a:xfrm>
          <a:prstGeom prst="rtTriangl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89698"/>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4820" y="365125"/>
            <a:ext cx="9352547" cy="5893935"/>
          </a:xfrm>
          <a:prstGeom prst="rect">
            <a:avLst/>
          </a:prstGeom>
        </p:spPr>
      </p:pic>
    </p:spTree>
    <p:extLst>
      <p:ext uri="{BB962C8B-B14F-4D97-AF65-F5344CB8AC3E}">
        <p14:creationId xmlns:p14="http://schemas.microsoft.com/office/powerpoint/2010/main" val="104063284"/>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365125"/>
            <a:ext cx="10515599" cy="5811838"/>
          </a:xfrm>
          <a:prstGeom prst="rect">
            <a:avLst/>
          </a:prstGeom>
        </p:spPr>
      </p:pic>
    </p:spTree>
    <p:extLst>
      <p:ext uri="{BB962C8B-B14F-4D97-AF65-F5344CB8AC3E}">
        <p14:creationId xmlns:p14="http://schemas.microsoft.com/office/powerpoint/2010/main" val="1719607474"/>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Inheritance, Aggregation and Composition</a:t>
            </a:r>
            <a:endParaRPr lang="en-US" dirty="0"/>
          </a:p>
        </p:txBody>
      </p:sp>
      <p:sp>
        <p:nvSpPr>
          <p:cNvPr id="3" name="Content Placeholder 2"/>
          <p:cNvSpPr>
            <a:spLocks noGrp="1"/>
          </p:cNvSpPr>
          <p:nvPr>
            <p:ph idx="1"/>
          </p:nvPr>
        </p:nvSpPr>
        <p:spPr>
          <a:xfrm>
            <a:off x="838201" y="1825624"/>
            <a:ext cx="7872662" cy="3917449"/>
          </a:xfrm>
        </p:spPr>
        <p:txBody>
          <a:bodyPr>
            <a:normAutofit lnSpcReduction="10000"/>
          </a:bodyPr>
          <a:lstStyle/>
          <a:p>
            <a:r>
              <a:rPr lang="en-US" b="1" dirty="0"/>
              <a:t>Multiple classification </a:t>
            </a:r>
            <a:endParaRPr lang="en-US" dirty="0" smtClean="0"/>
          </a:p>
          <a:p>
            <a:pPr lvl="1"/>
            <a:r>
              <a:rPr lang="en-US" dirty="0"/>
              <a:t>A situation in which an object is an instance of more than one class. </a:t>
            </a:r>
            <a:endParaRPr lang="en-US" dirty="0" smtClean="0"/>
          </a:p>
          <a:p>
            <a:r>
              <a:rPr lang="en-US" b="1" dirty="0"/>
              <a:t>aggregation </a:t>
            </a:r>
            <a:endParaRPr lang="en-US" dirty="0" smtClean="0"/>
          </a:p>
          <a:p>
            <a:pPr lvl="1"/>
            <a:r>
              <a:rPr lang="en-US" dirty="0"/>
              <a:t>A part-of relationship between a component object and an aggregate object</a:t>
            </a:r>
            <a:r>
              <a:rPr lang="en-US" dirty="0" smtClean="0"/>
              <a:t>. Shown with hollow diamond.</a:t>
            </a:r>
          </a:p>
          <a:p>
            <a:r>
              <a:rPr lang="en-US" b="1" dirty="0"/>
              <a:t>composition </a:t>
            </a:r>
            <a:endParaRPr lang="en-US" dirty="0" smtClean="0"/>
          </a:p>
          <a:p>
            <a:pPr lvl="1"/>
            <a:r>
              <a:rPr lang="en-US" dirty="0"/>
              <a:t>A part-of relationship in which parts belong to only one whole object and live and die with the whole object. </a:t>
            </a:r>
            <a:endParaRPr lang="en-US" dirty="0" smtClean="0"/>
          </a:p>
          <a:p>
            <a:pPr lvl="1"/>
            <a:r>
              <a:rPr lang="en-US" dirty="0" smtClean="0"/>
              <a:t>Shown with solid diamond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538" y="2053390"/>
            <a:ext cx="2743200" cy="3144252"/>
          </a:xfrm>
          <a:prstGeom prst="rect">
            <a:avLst/>
          </a:prstGeom>
        </p:spPr>
      </p:pic>
    </p:spTree>
    <p:extLst>
      <p:ext uri="{BB962C8B-B14F-4D97-AF65-F5344CB8AC3E}">
        <p14:creationId xmlns:p14="http://schemas.microsoft.com/office/powerpoint/2010/main" val="2113506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5201653" cy="4351338"/>
          </a:xfrm>
        </p:spPr>
        <p:txBody>
          <a:bodyPr>
            <a:normAutofit lnSpcReduction="10000"/>
          </a:bodyPr>
          <a:lstStyle/>
          <a:p>
            <a:r>
              <a:rPr lang="en-US" dirty="0" smtClean="0"/>
              <a:t>Without building there is no existence of room. Its composition.</a:t>
            </a:r>
          </a:p>
          <a:p>
            <a:r>
              <a:rPr lang="en-US" dirty="0" smtClean="0"/>
              <a:t>School is made of departments. </a:t>
            </a:r>
            <a:r>
              <a:rPr lang="en-US" dirty="0" err="1" smtClean="0"/>
              <a:t>Dept</a:t>
            </a:r>
            <a:r>
              <a:rPr lang="en-US" dirty="0" smtClean="0"/>
              <a:t> of CSE may still </a:t>
            </a:r>
            <a:r>
              <a:rPr lang="en-US" dirty="0" err="1" smtClean="0"/>
              <a:t>exsists</a:t>
            </a:r>
            <a:r>
              <a:rPr lang="en-US" dirty="0" smtClean="0"/>
              <a:t> outside </a:t>
            </a:r>
            <a:r>
              <a:rPr lang="en-US" dirty="0" err="1" smtClean="0"/>
              <a:t>dept</a:t>
            </a:r>
            <a:r>
              <a:rPr lang="en-US" dirty="0" smtClean="0"/>
              <a:t> of engineering</a:t>
            </a:r>
          </a:p>
          <a:p>
            <a:r>
              <a:rPr lang="en-US" dirty="0" smtClean="0"/>
              <a:t>Demolishing a school(</a:t>
            </a:r>
            <a:r>
              <a:rPr lang="en-US" dirty="0" err="1" smtClean="0"/>
              <a:t>i.e:school</a:t>
            </a:r>
            <a:r>
              <a:rPr lang="en-US" dirty="0" smtClean="0"/>
              <a:t> of engineering) will not demolish </a:t>
            </a:r>
            <a:r>
              <a:rPr lang="en-US" dirty="0" err="1" smtClean="0"/>
              <a:t>dept</a:t>
            </a:r>
            <a:r>
              <a:rPr lang="en-US" dirty="0" smtClean="0"/>
              <a:t> of </a:t>
            </a:r>
            <a:r>
              <a:rPr lang="en-US" dirty="0" err="1" smtClean="0"/>
              <a:t>CSE.It</a:t>
            </a:r>
            <a:r>
              <a:rPr lang="en-US" dirty="0" smtClean="0"/>
              <a:t> will go under school of data science or </a:t>
            </a:r>
            <a:r>
              <a:rPr lang="en-US" dirty="0" err="1" smtClean="0"/>
              <a:t>exsist</a:t>
            </a:r>
            <a:r>
              <a:rPr lang="en-US" dirty="0" smtClean="0"/>
              <a:t> </a:t>
            </a:r>
            <a:r>
              <a:rPr lang="en-US" dirty="0" err="1" smtClean="0"/>
              <a:t>indepedently</a:t>
            </a:r>
            <a:r>
              <a:rPr lang="en-US" dirty="0" smtClean="0"/>
              <a:t>.</a:t>
            </a:r>
            <a:endParaRPr lang="en-US" dirty="0"/>
          </a:p>
        </p:txBody>
      </p:sp>
      <p:pic>
        <p:nvPicPr>
          <p:cNvPr id="6" name="Picture 5"/>
          <p:cNvPicPr>
            <a:picLocks noChangeAspect="1"/>
          </p:cNvPicPr>
          <p:nvPr/>
        </p:nvPicPr>
        <p:blipFill>
          <a:blip r:embed="rId2"/>
          <a:stretch>
            <a:fillRect/>
          </a:stretch>
        </p:blipFill>
        <p:spPr>
          <a:xfrm>
            <a:off x="6216315" y="1825625"/>
            <a:ext cx="5137485" cy="4351338"/>
          </a:xfrm>
          <a:prstGeom prst="rect">
            <a:avLst/>
          </a:prstGeom>
        </p:spPr>
      </p:pic>
    </p:spTree>
    <p:extLst>
      <p:ext uri="{BB962C8B-B14F-4D97-AF65-F5344CB8AC3E}">
        <p14:creationId xmlns:p14="http://schemas.microsoft.com/office/powerpoint/2010/main" val="1836717265"/>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9463"/>
          </a:xfrm>
        </p:spPr>
        <p:txBody>
          <a:bodyPr/>
          <a:lstStyle/>
          <a:p>
            <a:r>
              <a:rPr lang="en-US" dirty="0" smtClean="0"/>
              <a:t>All symbols for Data Modeling</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144588"/>
            <a:ext cx="12192000" cy="5713411"/>
          </a:xfrm>
          <a:prstGeom prst="rect">
            <a:avLst/>
          </a:prstGeom>
        </p:spPr>
      </p:pic>
    </p:spTree>
    <p:extLst>
      <p:ext uri="{BB962C8B-B14F-4D97-AF65-F5344CB8AC3E}">
        <p14:creationId xmlns:p14="http://schemas.microsoft.com/office/powerpoint/2010/main" val="2098399024"/>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Tools</a:t>
            </a:r>
            <a:endParaRPr lang="en-US" dirty="0"/>
          </a:p>
        </p:txBody>
      </p:sp>
      <p:sp>
        <p:nvSpPr>
          <p:cNvPr id="3" name="Content Placeholder 2"/>
          <p:cNvSpPr>
            <a:spLocks noGrp="1"/>
          </p:cNvSpPr>
          <p:nvPr>
            <p:ph idx="1"/>
          </p:nvPr>
        </p:nvSpPr>
        <p:spPr>
          <a:xfrm>
            <a:off x="838200" y="1825625"/>
            <a:ext cx="6781799" cy="4351338"/>
          </a:xfrm>
        </p:spPr>
        <p:txBody>
          <a:bodyPr>
            <a:normAutofit fontScale="92500" lnSpcReduction="20000"/>
          </a:bodyPr>
          <a:lstStyle/>
          <a:p>
            <a:r>
              <a:rPr lang="en-US" b="1" dirty="0" smtClean="0"/>
              <a:t>Lucid Chart: </a:t>
            </a:r>
            <a:r>
              <a:rPr lang="en-US" dirty="0" smtClean="0"/>
              <a:t>Used by 90% of fortune 500 companies including google and amazon.</a:t>
            </a:r>
            <a:r>
              <a:rPr lang="en-US" dirty="0"/>
              <a:t> It is </a:t>
            </a:r>
            <a:r>
              <a:rPr lang="en-US" i="1" dirty="0"/>
              <a:t>cloud-based</a:t>
            </a:r>
            <a:r>
              <a:rPr lang="en-US" dirty="0"/>
              <a:t> and can be accessed via the website only.</a:t>
            </a:r>
            <a:endParaRPr lang="en-US" dirty="0" smtClean="0"/>
          </a:p>
          <a:p>
            <a:r>
              <a:rPr lang="en-US" b="1" dirty="0" smtClean="0"/>
              <a:t>ER Studio: </a:t>
            </a:r>
            <a:r>
              <a:rPr lang="en-US" dirty="0"/>
              <a:t>ER Studio is an instinctive data modelling tool that supports single and multi-platform environments, along with local integration for big data platforms such as — Hive and Mongo DB</a:t>
            </a:r>
            <a:r>
              <a:rPr lang="en-US" dirty="0" smtClean="0"/>
              <a:t>.</a:t>
            </a:r>
          </a:p>
          <a:p>
            <a:r>
              <a:rPr lang="en-US" b="1" dirty="0" smtClean="0"/>
              <a:t>IBM </a:t>
            </a:r>
            <a:r>
              <a:rPr lang="en-US" b="1" dirty="0" err="1"/>
              <a:t>InfoSphere</a:t>
            </a:r>
            <a:r>
              <a:rPr lang="en-US" b="1" dirty="0"/>
              <a:t> Data </a:t>
            </a:r>
            <a:r>
              <a:rPr lang="en-US" b="1" dirty="0" err="1" smtClean="0"/>
              <a:t>Architect:</a:t>
            </a:r>
            <a:r>
              <a:rPr lang="en-US" dirty="0" err="1"/>
              <a:t>InfoSphere</a:t>
            </a:r>
            <a:r>
              <a:rPr lang="en-US" dirty="0"/>
              <a:t> is </a:t>
            </a:r>
            <a:r>
              <a:rPr lang="en-US" dirty="0" smtClean="0"/>
              <a:t>a </a:t>
            </a:r>
            <a:r>
              <a:rPr lang="en-US" dirty="0"/>
              <a:t>data modelling tool that operates on an open-source platform — which is Eclipse</a:t>
            </a:r>
            <a:r>
              <a:rPr lang="en-US" dirty="0" smtClean="0"/>
              <a:t>. As eclipse is a very popular IDE it is often used to provide an end to end solution.</a:t>
            </a:r>
            <a:endParaRPr lang="en-US" dirty="0"/>
          </a:p>
        </p:txBody>
      </p:sp>
      <p:pic>
        <p:nvPicPr>
          <p:cNvPr id="4" name="Picture 3"/>
          <p:cNvPicPr>
            <a:picLocks noChangeAspect="1"/>
          </p:cNvPicPr>
          <p:nvPr/>
        </p:nvPicPr>
        <p:blipFill>
          <a:blip r:embed="rId2"/>
          <a:stretch>
            <a:fillRect/>
          </a:stretch>
        </p:blipFill>
        <p:spPr>
          <a:xfrm>
            <a:off x="7619999" y="2406440"/>
            <a:ext cx="1761400" cy="577243"/>
          </a:xfrm>
          <a:prstGeom prst="rect">
            <a:avLst/>
          </a:prstGeom>
        </p:spPr>
      </p:pic>
      <p:pic>
        <p:nvPicPr>
          <p:cNvPr id="5" name="Picture 4"/>
          <p:cNvPicPr>
            <a:picLocks noChangeAspect="1"/>
          </p:cNvPicPr>
          <p:nvPr/>
        </p:nvPicPr>
        <p:blipFill>
          <a:blip r:embed="rId3"/>
          <a:stretch>
            <a:fillRect/>
          </a:stretch>
        </p:blipFill>
        <p:spPr>
          <a:xfrm>
            <a:off x="9914021" y="1796823"/>
            <a:ext cx="2155771" cy="1796476"/>
          </a:xfrm>
          <a:prstGeom prst="rect">
            <a:avLst/>
          </a:prstGeom>
        </p:spPr>
      </p:pic>
      <p:pic>
        <p:nvPicPr>
          <p:cNvPr id="6" name="Picture 5"/>
          <p:cNvPicPr>
            <a:picLocks noChangeAspect="1"/>
          </p:cNvPicPr>
          <p:nvPr/>
        </p:nvPicPr>
        <p:blipFill>
          <a:blip r:embed="rId4"/>
          <a:stretch>
            <a:fillRect/>
          </a:stretch>
        </p:blipFill>
        <p:spPr>
          <a:xfrm>
            <a:off x="9209004" y="4001294"/>
            <a:ext cx="1410034" cy="831725"/>
          </a:xfrm>
          <a:prstGeom prst="rect">
            <a:avLst/>
          </a:prstGeom>
        </p:spPr>
      </p:pic>
    </p:spTree>
    <p:extLst>
      <p:ext uri="{BB962C8B-B14F-4D97-AF65-F5344CB8AC3E}">
        <p14:creationId xmlns:p14="http://schemas.microsoft.com/office/powerpoint/2010/main" val="13644025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We want add a data modeling tool to our list of familiar tools in our CV. So open an account on lucid chart</a:t>
            </a:r>
          </a:p>
          <a:p>
            <a:r>
              <a:rPr lang="en-US" dirty="0" smtClean="0"/>
              <a:t>Then you need to make a data model for stars.</a:t>
            </a:r>
          </a:p>
          <a:p>
            <a:r>
              <a:rPr lang="en-US" dirty="0" smtClean="0"/>
              <a:t>Related document is provided check </a:t>
            </a:r>
            <a:r>
              <a:rPr lang="en-US" dirty="0" err="1" smtClean="0"/>
              <a:t>thaqt</a:t>
            </a:r>
            <a:r>
              <a:rPr lang="en-US" dirty="0" smtClean="0"/>
              <a:t> out to understand the task and data model.</a:t>
            </a:r>
            <a:endParaRPr lang="en-US" dirty="0"/>
          </a:p>
        </p:txBody>
      </p:sp>
    </p:spTree>
    <p:extLst>
      <p:ext uri="{BB962C8B-B14F-4D97-AF65-F5344CB8AC3E}">
        <p14:creationId xmlns:p14="http://schemas.microsoft.com/office/powerpoint/2010/main" val="530360680"/>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Reading Reference: https://</a:t>
            </a:r>
            <a:r>
              <a:rPr lang="en-US" dirty="0" err="1" smtClean="0"/>
              <a:t>wps.prenhall.com</a:t>
            </a:r>
            <a:r>
              <a:rPr lang="en-US" dirty="0" smtClean="0"/>
              <a:t>/</a:t>
            </a:r>
            <a:r>
              <a:rPr lang="en-US" dirty="0" err="1" smtClean="0"/>
              <a:t>wps</a:t>
            </a:r>
            <a:r>
              <a:rPr lang="en-US" dirty="0" smtClean="0"/>
              <a:t>/media/objects/14735/15089538/M13_HOFF2253_11_SE_C13WEB.pdf</a:t>
            </a:r>
          </a:p>
          <a:p>
            <a:endParaRPr lang="en-US" dirty="0" smtClean="0"/>
          </a:p>
          <a:p>
            <a:endParaRPr lang="en-US" dirty="0"/>
          </a:p>
        </p:txBody>
      </p:sp>
    </p:spTree>
    <p:extLst>
      <p:ext uri="{BB962C8B-B14F-4D97-AF65-F5344CB8AC3E}">
        <p14:creationId xmlns:p14="http://schemas.microsoft.com/office/powerpoint/2010/main" val="1708447283"/>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1821" y="1690688"/>
            <a:ext cx="3810000" cy="3810000"/>
          </a:xfrm>
        </p:spPr>
      </p:pic>
    </p:spTree>
    <p:extLst>
      <p:ext uri="{BB962C8B-B14F-4D97-AF65-F5344CB8AC3E}">
        <p14:creationId xmlns:p14="http://schemas.microsoft.com/office/powerpoint/2010/main" val="2097360061"/>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a:t>
            </a:r>
            <a:endParaRPr lang="en-US" dirty="0"/>
          </a:p>
        </p:txBody>
      </p:sp>
      <p:sp>
        <p:nvSpPr>
          <p:cNvPr id="3" name="Content Placeholder 2"/>
          <p:cNvSpPr>
            <a:spLocks noGrp="1"/>
          </p:cNvSpPr>
          <p:nvPr>
            <p:ph idx="1"/>
          </p:nvPr>
        </p:nvSpPr>
        <p:spPr>
          <a:xfrm>
            <a:off x="838200" y="1825625"/>
            <a:ext cx="6390503" cy="4351338"/>
          </a:xfrm>
        </p:spPr>
        <p:txBody>
          <a:bodyPr>
            <a:normAutofit fontScale="85000" lnSpcReduction="10000"/>
          </a:bodyPr>
          <a:lstStyle/>
          <a:p>
            <a:r>
              <a:rPr lang="en-US" i="1" dirty="0"/>
              <a:t>Data modelling</a:t>
            </a:r>
            <a:r>
              <a:rPr lang="en-US" dirty="0"/>
              <a:t> is the first step in the process of database design. This step is sometimes considered to be a high-level and abstract design phase, also referred to as conceptual design. The aim of this phase is to describe:</a:t>
            </a:r>
          </a:p>
          <a:p>
            <a:r>
              <a:rPr lang="en-US" dirty="0"/>
              <a:t>The data contained in the database (e.g., entities: students, lecturers, courses, subjects)</a:t>
            </a:r>
          </a:p>
          <a:p>
            <a:r>
              <a:rPr lang="en-US" dirty="0"/>
              <a:t>The relationships between data items (e.g., students are supervised by lecturers; lecturers teach courses)</a:t>
            </a:r>
          </a:p>
          <a:p>
            <a:r>
              <a:rPr lang="en-US" dirty="0"/>
              <a:t>The constraints on data (e.g., student number has exactly eight digits; a subject has four or six units of credit only)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Right Triangle 3"/>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613" y="1300162"/>
            <a:ext cx="4547287" cy="4631080"/>
          </a:xfrm>
          <a:prstGeom prst="rect">
            <a:avLst/>
          </a:prstGeom>
        </p:spPr>
      </p:pic>
    </p:spTree>
    <p:extLst>
      <p:ext uri="{BB962C8B-B14F-4D97-AF65-F5344CB8AC3E}">
        <p14:creationId xmlns:p14="http://schemas.microsoft.com/office/powerpoint/2010/main" val="15446633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8200" y="1825625"/>
            <a:ext cx="7082481" cy="4351338"/>
          </a:xfrm>
        </p:spPr>
        <p:txBody>
          <a:bodyPr/>
          <a:lstStyle/>
          <a:p>
            <a:r>
              <a:rPr lang="en-US" dirty="0" smtClean="0"/>
              <a:t>In the </a:t>
            </a:r>
            <a:r>
              <a:rPr lang="en-US" dirty="0"/>
              <a:t>database design phases, data are represented using a certain data model. </a:t>
            </a:r>
            <a:endParaRPr lang="en-US" dirty="0" smtClean="0"/>
          </a:p>
          <a:p>
            <a:r>
              <a:rPr lang="en-US" dirty="0" smtClean="0"/>
              <a:t>The</a:t>
            </a:r>
            <a:r>
              <a:rPr lang="en-US" dirty="0"/>
              <a:t> </a:t>
            </a:r>
            <a:r>
              <a:rPr lang="en-US" i="1" dirty="0"/>
              <a:t>data model</a:t>
            </a:r>
            <a:r>
              <a:rPr lang="en-US" dirty="0"/>
              <a:t> is a collection of concepts or notations for describing data, data relationships, data semantics and data constraints. </a:t>
            </a:r>
            <a:endParaRPr lang="en-US" dirty="0" smtClean="0"/>
          </a:p>
          <a:p>
            <a:r>
              <a:rPr lang="en-US" dirty="0" smtClean="0"/>
              <a:t>Most </a:t>
            </a:r>
            <a:r>
              <a:rPr lang="en-US" dirty="0"/>
              <a:t>data models also include a set of basic operations for manipulating data in the database</a:t>
            </a:r>
            <a:r>
              <a:rPr lang="en-US" dirty="0" smtClean="0"/>
              <a:t>.</a:t>
            </a:r>
          </a:p>
          <a:p>
            <a:endParaRPr lang="en-US" dirty="0"/>
          </a:p>
        </p:txBody>
      </p:sp>
      <p:sp>
        <p:nvSpPr>
          <p:cNvPr id="4" name="Right Triangle 3"/>
          <p:cNvSpPr/>
          <p:nvPr/>
        </p:nvSpPr>
        <p:spPr>
          <a:xfrm>
            <a:off x="0" y="5557839"/>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rot="10800000">
            <a:off x="10448925" y="0"/>
            <a:ext cx="1743075" cy="1300162"/>
          </a:xfrm>
          <a:prstGeom prst="r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8066466" y="1825626"/>
            <a:ext cx="3287334" cy="3425996"/>
          </a:xfrm>
          <a:prstGeom prst="rect">
            <a:avLst/>
          </a:prstGeom>
        </p:spPr>
      </p:pic>
    </p:spTree>
    <p:extLst>
      <p:ext uri="{BB962C8B-B14F-4D97-AF65-F5344CB8AC3E}">
        <p14:creationId xmlns:p14="http://schemas.microsoft.com/office/powerpoint/2010/main" val="9226573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23638" cy="1253610"/>
          </a:xfrm>
        </p:spPr>
        <p:txBody>
          <a:bodyPr>
            <a:normAutofit fontScale="90000"/>
          </a:bodyPr>
          <a:lstStyle/>
          <a:p>
            <a:r>
              <a:rPr lang="en-US" b="1" smtClean="0"/>
              <a:t>Types of Data Models</a:t>
            </a:r>
            <a:br>
              <a:rPr lang="en-US" b="1" smtClean="0"/>
            </a:br>
            <a:endParaRPr lang="en-US"/>
          </a:p>
        </p:txBody>
      </p:sp>
      <p:sp>
        <p:nvSpPr>
          <p:cNvPr id="3" name="Content Placeholder 2"/>
          <p:cNvSpPr>
            <a:spLocks noGrp="1"/>
          </p:cNvSpPr>
          <p:nvPr>
            <p:ph idx="1"/>
          </p:nvPr>
        </p:nvSpPr>
        <p:spPr>
          <a:xfrm>
            <a:off x="838200" y="1618735"/>
            <a:ext cx="6860059" cy="4337222"/>
          </a:xfrm>
        </p:spPr>
        <p:txBody>
          <a:bodyPr>
            <a:normAutofit fontScale="77500" lnSpcReduction="20000"/>
          </a:bodyPr>
          <a:lstStyle/>
          <a:p>
            <a:r>
              <a:rPr lang="en-US" b="1" dirty="0" smtClean="0"/>
              <a:t>There </a:t>
            </a:r>
            <a:r>
              <a:rPr lang="en-US" b="1" dirty="0"/>
              <a:t>are mainly three different types of data models: </a:t>
            </a:r>
            <a:endParaRPr lang="en-US" dirty="0"/>
          </a:p>
          <a:p>
            <a:r>
              <a:rPr lang="en-US" b="1" dirty="0"/>
              <a:t>Conceptual:</a:t>
            </a:r>
            <a:r>
              <a:rPr lang="en-US" dirty="0"/>
              <a:t> This Data Model defines </a:t>
            </a:r>
            <a:r>
              <a:rPr lang="en-US" b="1" dirty="0"/>
              <a:t>WHAT</a:t>
            </a:r>
            <a:r>
              <a:rPr lang="en-US" dirty="0"/>
              <a:t> the system contains. This model is typically created by Business stakeholders and Data Architects. The purpose is to organize, scope and define business concepts and rules.</a:t>
            </a:r>
          </a:p>
          <a:p>
            <a:r>
              <a:rPr lang="en-US" b="1" dirty="0"/>
              <a:t>Logical:</a:t>
            </a:r>
            <a:r>
              <a:rPr lang="en-US" dirty="0"/>
              <a:t> Defines </a:t>
            </a:r>
            <a:r>
              <a:rPr lang="en-US" b="1" dirty="0"/>
              <a:t>HOW</a:t>
            </a:r>
            <a:r>
              <a:rPr lang="en-US" dirty="0"/>
              <a:t> the system should be implemented regardless of the DBMS. This model is typically created by Data Architects and Business Analysts. The purpose is to developed technical map of rules and data structures. </a:t>
            </a:r>
          </a:p>
          <a:p>
            <a:r>
              <a:rPr lang="en-US" b="1" dirty="0"/>
              <a:t>Physical</a:t>
            </a:r>
            <a:r>
              <a:rPr lang="en-US" dirty="0"/>
              <a:t>: This Data Model describes </a:t>
            </a:r>
            <a:r>
              <a:rPr lang="en-US" b="1" dirty="0"/>
              <a:t>HOW</a:t>
            </a:r>
            <a:r>
              <a:rPr lang="en-US" dirty="0"/>
              <a:t> the system will be implemented using a specific DBMS system. This model is typically created by DBA and developers. The purpose is actual implementation of the database.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540" y="1519882"/>
            <a:ext cx="2997887" cy="3608172"/>
          </a:xfrm>
          <a:prstGeom prst="rect">
            <a:avLst/>
          </a:prstGeom>
        </p:spPr>
      </p:pic>
    </p:spTree>
    <p:extLst>
      <p:ext uri="{BB962C8B-B14F-4D97-AF65-F5344CB8AC3E}">
        <p14:creationId xmlns:p14="http://schemas.microsoft.com/office/powerpoint/2010/main" val="1653567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5329"/>
          </a:xfrm>
        </p:spPr>
        <p:txBody>
          <a:bodyPr>
            <a:normAutofit fontScale="90000"/>
          </a:bodyPr>
          <a:lstStyle/>
          <a:p>
            <a:r>
              <a:rPr lang="en-US" b="1" dirty="0" smtClean="0"/>
              <a:t>Object-Oriented </a:t>
            </a:r>
            <a:r>
              <a:rPr lang="en-US" b="1" dirty="0"/>
              <a:t>data </a:t>
            </a:r>
            <a:r>
              <a:rPr lang="en-US" b="1" dirty="0" smtClean="0"/>
              <a:t>Modeling </a:t>
            </a:r>
            <a:r>
              <a:rPr lang="en-US" dirty="0" smtClean="0"/>
              <a:t/>
            </a:r>
            <a:br>
              <a:rPr lang="en-US" dirty="0" smtClean="0"/>
            </a:br>
            <a:endParaRPr lang="en-US" dirty="0"/>
          </a:p>
        </p:txBody>
      </p:sp>
      <p:sp>
        <p:nvSpPr>
          <p:cNvPr id="3" name="Content Placeholder 2"/>
          <p:cNvSpPr>
            <a:spLocks noGrp="1"/>
          </p:cNvSpPr>
          <p:nvPr>
            <p:ph idx="1"/>
          </p:nvPr>
        </p:nvSpPr>
        <p:spPr>
          <a:xfrm>
            <a:off x="838200" y="1690688"/>
            <a:ext cx="6724135" cy="4486275"/>
          </a:xfrm>
        </p:spPr>
        <p:txBody>
          <a:bodyPr>
            <a:normAutofit fontScale="92500" lnSpcReduction="10000"/>
          </a:bodyPr>
          <a:lstStyle/>
          <a:p>
            <a:r>
              <a:rPr lang="en-US" dirty="0" smtClean="0"/>
              <a:t>Here we will get introduced to </a:t>
            </a:r>
            <a:r>
              <a:rPr lang="en-US" dirty="0"/>
              <a:t>object-oriented data modeling. </a:t>
            </a:r>
            <a:endParaRPr lang="en-US" dirty="0" smtClean="0"/>
          </a:p>
          <a:p>
            <a:r>
              <a:rPr lang="en-US" dirty="0" smtClean="0"/>
              <a:t>We will describe </a:t>
            </a:r>
            <a:r>
              <a:rPr lang="en-US" dirty="0"/>
              <a:t>the main concepts and techniques involved in object-oriented modeling, including objects and classes; encapsulation of attributes and operations; association, generalization, and aggregation relationships; cardinalities and other types of constraints; polymorphism; and inheritance. </a:t>
            </a:r>
            <a:endParaRPr lang="en-US" dirty="0" smtClean="0"/>
          </a:p>
          <a:p>
            <a:r>
              <a:rPr lang="en-US" dirty="0" smtClean="0"/>
              <a:t>We will see </a:t>
            </a:r>
            <a:r>
              <a:rPr lang="en-US" dirty="0"/>
              <a:t>show how </a:t>
            </a:r>
            <a:r>
              <a:rPr lang="en-US" dirty="0" smtClean="0"/>
              <a:t>we </a:t>
            </a:r>
            <a:r>
              <a:rPr lang="en-US" dirty="0"/>
              <a:t>can develop class diagrams, using the UML notation, to provide a conceptual view of the system being modeled </a:t>
            </a:r>
            <a:endParaRPr lang="en-US" dirty="0" smtClean="0"/>
          </a:p>
          <a:p>
            <a:endParaRPr lang="en-US"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962" y="2162432"/>
            <a:ext cx="3558746" cy="2758647"/>
          </a:xfrm>
          <a:prstGeom prst="rect">
            <a:avLst/>
          </a:prstGeom>
        </p:spPr>
      </p:pic>
    </p:spTree>
    <p:extLst>
      <p:ext uri="{BB962C8B-B14F-4D97-AF65-F5344CB8AC3E}">
        <p14:creationId xmlns:p14="http://schemas.microsoft.com/office/powerpoint/2010/main" val="19831899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Representing </a:t>
            </a:r>
            <a:r>
              <a:rPr lang="en-US" b="1" dirty="0"/>
              <a:t>objects and classes </a:t>
            </a:r>
            <a:r>
              <a:rPr lang="en-US" dirty="0" smtClean="0"/>
              <a:t/>
            </a:r>
            <a:br>
              <a:rPr lang="en-US" dirty="0" smtClean="0"/>
            </a:br>
            <a:endParaRPr lang="en-US" dirty="0"/>
          </a:p>
        </p:txBody>
      </p:sp>
      <p:sp>
        <p:nvSpPr>
          <p:cNvPr id="3" name="Content Placeholder 2"/>
          <p:cNvSpPr>
            <a:spLocks noGrp="1"/>
          </p:cNvSpPr>
          <p:nvPr>
            <p:ph idx="1"/>
          </p:nvPr>
        </p:nvSpPr>
        <p:spPr>
          <a:xfrm>
            <a:off x="838200" y="1371600"/>
            <a:ext cx="7267832" cy="4805363"/>
          </a:xfrm>
        </p:spPr>
        <p:txBody>
          <a:bodyPr>
            <a:normAutofit fontScale="85000" lnSpcReduction="20000"/>
          </a:bodyPr>
          <a:lstStyle/>
          <a:p>
            <a:r>
              <a:rPr lang="en-US" dirty="0"/>
              <a:t>In the object-oriented approach, we model the world in objects</a:t>
            </a:r>
            <a:r>
              <a:rPr lang="en-US" dirty="0" smtClean="0"/>
              <a:t>.</a:t>
            </a:r>
          </a:p>
          <a:p>
            <a:r>
              <a:rPr lang="en-US" dirty="0" smtClean="0"/>
              <a:t>Before </a:t>
            </a:r>
            <a:r>
              <a:rPr lang="en-US" dirty="0"/>
              <a:t>applying the approach to a real-world problem, therefore, we need to understand what an object and some related concepts really are. </a:t>
            </a:r>
            <a:endParaRPr lang="en-US" dirty="0" smtClean="0"/>
          </a:p>
          <a:p>
            <a:pPr>
              <a:buFont typeface="Wingdings" charset="2"/>
              <a:buChar char="Ø"/>
            </a:pPr>
            <a:r>
              <a:rPr lang="en-US" b="1" dirty="0" smtClean="0"/>
              <a:t>Class</a:t>
            </a:r>
          </a:p>
          <a:p>
            <a:pPr lvl="1">
              <a:buFont typeface="Courier New" charset="0"/>
              <a:buChar char="o"/>
            </a:pPr>
            <a:r>
              <a:rPr lang="en-US" dirty="0"/>
              <a:t>An entity type that has a well-defined role in the application domain about which the organization wishes to maintain state, behavior, and identity </a:t>
            </a:r>
          </a:p>
          <a:p>
            <a:pPr>
              <a:buFont typeface="Wingdings" charset="2"/>
              <a:buChar char="Ø"/>
            </a:pPr>
            <a:r>
              <a:rPr lang="en-US" b="1" dirty="0"/>
              <a:t>Object </a:t>
            </a:r>
            <a:endParaRPr lang="en-US" dirty="0" smtClean="0"/>
          </a:p>
          <a:p>
            <a:pPr lvl="1">
              <a:buFont typeface="Courier New" charset="0"/>
              <a:buChar char="o"/>
            </a:pPr>
            <a:r>
              <a:rPr lang="en-US" dirty="0"/>
              <a:t>An instance of a class that encapsulates data and behavior. </a:t>
            </a:r>
            <a:endParaRPr lang="en-US" dirty="0" smtClean="0"/>
          </a:p>
          <a:p>
            <a:pPr>
              <a:buFont typeface="Wingdings" charset="2"/>
              <a:buChar char="Ø"/>
            </a:pPr>
            <a:r>
              <a:rPr lang="en-US" b="1" dirty="0"/>
              <a:t>state </a:t>
            </a:r>
            <a:endParaRPr lang="en-US" dirty="0" smtClean="0"/>
          </a:p>
          <a:p>
            <a:pPr lvl="1">
              <a:buFont typeface="Courier New" charset="0"/>
              <a:buChar char="o"/>
            </a:pPr>
            <a:r>
              <a:rPr lang="en-US" dirty="0"/>
              <a:t>An object’s properties (attributes and relationships) and the values those properties have. </a:t>
            </a:r>
            <a:endParaRPr lang="en-US" dirty="0" smtClean="0"/>
          </a:p>
          <a:p>
            <a:pPr>
              <a:buFont typeface="Wingdings" charset="2"/>
              <a:buChar char="Ø"/>
            </a:pPr>
            <a:r>
              <a:rPr lang="en-US" b="1" dirty="0"/>
              <a:t>behavior </a:t>
            </a:r>
            <a:endParaRPr lang="en-US" dirty="0" smtClean="0"/>
          </a:p>
          <a:p>
            <a:pPr lvl="1">
              <a:buFont typeface="Courier New" charset="0"/>
              <a:buChar char="o"/>
            </a:pPr>
            <a:r>
              <a:rPr lang="en-US" dirty="0"/>
              <a:t>The way in which an object acts and reacts. </a:t>
            </a:r>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157" y="1890584"/>
            <a:ext cx="3033481" cy="3163330"/>
          </a:xfrm>
          <a:prstGeom prst="rect">
            <a:avLst/>
          </a:prstGeom>
        </p:spPr>
      </p:pic>
    </p:spTree>
    <p:extLst>
      <p:ext uri="{BB962C8B-B14F-4D97-AF65-F5344CB8AC3E}">
        <p14:creationId xmlns:p14="http://schemas.microsoft.com/office/powerpoint/2010/main" val="3094134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Class/Object Diagram</a:t>
            </a:r>
            <a:endParaRPr lang="en-US" dirty="0"/>
          </a:p>
        </p:txBody>
      </p:sp>
      <p:sp>
        <p:nvSpPr>
          <p:cNvPr id="3" name="Content Placeholder 2"/>
          <p:cNvSpPr>
            <a:spLocks noGrp="1"/>
          </p:cNvSpPr>
          <p:nvPr>
            <p:ph idx="1"/>
          </p:nvPr>
        </p:nvSpPr>
        <p:spPr>
          <a:xfrm>
            <a:off x="838200" y="1825625"/>
            <a:ext cx="7168978" cy="4351338"/>
          </a:xfrm>
        </p:spPr>
        <p:txBody>
          <a:bodyPr>
            <a:normAutofit fontScale="70000" lnSpcReduction="20000"/>
          </a:bodyPr>
          <a:lstStyle/>
          <a:p>
            <a:r>
              <a:rPr lang="en-US" dirty="0" smtClean="0"/>
              <a:t>We </a:t>
            </a:r>
            <a:r>
              <a:rPr lang="en-US" dirty="0"/>
              <a:t>can depict the classes graphically in a class diagram </a:t>
            </a:r>
          </a:p>
          <a:p>
            <a:r>
              <a:rPr lang="en-US" dirty="0" smtClean="0"/>
              <a:t> </a:t>
            </a:r>
            <a:r>
              <a:rPr lang="en-US" dirty="0"/>
              <a:t>A </a:t>
            </a:r>
            <a:r>
              <a:rPr lang="en-US" b="1" dirty="0"/>
              <a:t>class diagram </a:t>
            </a:r>
            <a:r>
              <a:rPr lang="en-US" dirty="0"/>
              <a:t>shows the static structure of an object-oriented model: the classes, their internal structure, and the relationships in which they participate. </a:t>
            </a:r>
            <a:endParaRPr lang="en-US" dirty="0" smtClean="0"/>
          </a:p>
          <a:p>
            <a:r>
              <a:rPr lang="en-US" dirty="0" smtClean="0"/>
              <a:t>In </a:t>
            </a:r>
            <a:r>
              <a:rPr lang="en-US" dirty="0"/>
              <a:t>UML, a class is represented by a rectangle with three compartments separated by horizontal lines. </a:t>
            </a:r>
            <a:endParaRPr lang="en-US" dirty="0" smtClean="0"/>
          </a:p>
          <a:p>
            <a:r>
              <a:rPr lang="en-US" dirty="0" smtClean="0"/>
              <a:t>The </a:t>
            </a:r>
            <a:r>
              <a:rPr lang="en-US" dirty="0"/>
              <a:t>class name appears in the top compartment, the list of attributes in the middle </a:t>
            </a:r>
            <a:r>
              <a:rPr lang="en-US" dirty="0" smtClean="0"/>
              <a:t>compartment</a:t>
            </a:r>
            <a:r>
              <a:rPr lang="en-US" dirty="0"/>
              <a:t>, </a:t>
            </a:r>
            <a:r>
              <a:rPr lang="en-US" dirty="0" smtClean="0"/>
              <a:t>and</a:t>
            </a:r>
          </a:p>
          <a:p>
            <a:r>
              <a:rPr lang="en-US" dirty="0" smtClean="0"/>
              <a:t> </a:t>
            </a:r>
            <a:r>
              <a:rPr lang="en-US" dirty="0"/>
              <a:t>the list of operations in the bottom compartment of a box</a:t>
            </a:r>
            <a:r>
              <a:rPr lang="en-US" dirty="0" smtClean="0"/>
              <a:t>.</a:t>
            </a:r>
          </a:p>
          <a:p>
            <a:r>
              <a:rPr lang="en-US" dirty="0" smtClean="0"/>
              <a:t> </a:t>
            </a:r>
            <a:r>
              <a:rPr lang="en-US" dirty="0"/>
              <a:t>The figure shows two classes, Student and Course, along with their attributes and operations. </a:t>
            </a:r>
            <a:endParaRPr lang="en-US" dirty="0" smtClean="0"/>
          </a:p>
          <a:p>
            <a:r>
              <a:rPr lang="en-US" dirty="0" smtClean="0"/>
              <a:t>There is an object diagram drawn below to class diagram</a:t>
            </a:r>
          </a:p>
          <a:p>
            <a:r>
              <a:rPr lang="en-US" dirty="0"/>
              <a:t>An </a:t>
            </a:r>
            <a:r>
              <a:rPr lang="en-US" b="1" dirty="0"/>
              <a:t>object diagram</a:t>
            </a:r>
            <a:r>
              <a:rPr lang="en-US" dirty="0"/>
              <a:t>, also known as an </a:t>
            </a:r>
            <a:r>
              <a:rPr lang="en-US" i="1" dirty="0"/>
              <a:t>instance diagram</a:t>
            </a:r>
            <a:r>
              <a:rPr lang="en-US" dirty="0"/>
              <a:t>, is a graph of instances that are compatible with a given class diagram. </a:t>
            </a:r>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2243" y="1690688"/>
            <a:ext cx="2936103" cy="3212757"/>
          </a:xfrm>
          <a:prstGeom prst="rect">
            <a:avLst/>
          </a:prstGeom>
        </p:spPr>
      </p:pic>
    </p:spTree>
    <p:extLst>
      <p:ext uri="{BB962C8B-B14F-4D97-AF65-F5344CB8AC3E}">
        <p14:creationId xmlns:p14="http://schemas.microsoft.com/office/powerpoint/2010/main" val="18276704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Diagram-Object Diagram</a:t>
            </a:r>
            <a:endParaRPr lang="en-US" dirty="0"/>
          </a:p>
        </p:txBody>
      </p:sp>
      <p:pic>
        <p:nvPicPr>
          <p:cNvPr id="4" name="Content Placeholder 3"/>
          <p:cNvPicPr>
            <a:picLocks noGrp="1" noChangeAspect="1"/>
          </p:cNvPicPr>
          <p:nvPr>
            <p:ph idx="1"/>
          </p:nvPr>
        </p:nvPicPr>
        <p:blipFill>
          <a:blip r:embed="rId2"/>
          <a:stretch>
            <a:fillRect/>
          </a:stretch>
        </p:blipFill>
        <p:spPr>
          <a:xfrm>
            <a:off x="1989437" y="1690688"/>
            <a:ext cx="8501449" cy="4674029"/>
          </a:xfrm>
          <a:prstGeom prst="rect">
            <a:avLst/>
          </a:prstGeom>
        </p:spPr>
      </p:pic>
    </p:spTree>
    <p:extLst>
      <p:ext uri="{BB962C8B-B14F-4D97-AF65-F5344CB8AC3E}">
        <p14:creationId xmlns:p14="http://schemas.microsoft.com/office/powerpoint/2010/main" val="1512700096"/>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5454</TotalTime>
  <Words>1444</Words>
  <Application>Microsoft Macintosh PowerPoint</Application>
  <PresentationFormat>Widescreen</PresentationFormat>
  <Paragraphs>118</Paragraphs>
  <Slides>28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Calibri</vt:lpstr>
      <vt:lpstr>Calibri Light</vt:lpstr>
      <vt:lpstr>Courier New</vt:lpstr>
      <vt:lpstr>Merriweather Bold</vt:lpstr>
      <vt:lpstr>Merriweather Light</vt:lpstr>
      <vt:lpstr>Montserrat ExtraBold</vt:lpstr>
      <vt:lpstr>Montserrat ExtraLight</vt:lpstr>
      <vt:lpstr>Open Sans</vt:lpstr>
      <vt:lpstr>Open Sans Light</vt:lpstr>
      <vt:lpstr>Roboto Black</vt:lpstr>
      <vt:lpstr>Roboto Light</vt:lpstr>
      <vt:lpstr>Wingdings</vt:lpstr>
      <vt:lpstr>Arial</vt:lpstr>
      <vt:lpstr>Office Theme</vt:lpstr>
      <vt:lpstr>CSE716:Advanced Database</vt:lpstr>
      <vt:lpstr>PowerPoint Presentation</vt:lpstr>
      <vt:lpstr>Data Modeling</vt:lpstr>
      <vt:lpstr>PowerPoint Presentation</vt:lpstr>
      <vt:lpstr>Types of Data Models </vt:lpstr>
      <vt:lpstr>Object-Oriented data Modeling  </vt:lpstr>
      <vt:lpstr>Representing objects and classes  </vt:lpstr>
      <vt:lpstr>Class/Object Diagram</vt:lpstr>
      <vt:lpstr>Class Diagram-Object Diagram</vt:lpstr>
      <vt:lpstr>Operation and Types of Operation</vt:lpstr>
      <vt:lpstr>PowerPoint Presentation</vt:lpstr>
      <vt:lpstr>Association</vt:lpstr>
      <vt:lpstr>PowerPoint Presentation</vt:lpstr>
      <vt:lpstr>PowerPoint Presentation</vt:lpstr>
      <vt:lpstr>Association Class Representation</vt:lpstr>
      <vt:lpstr>Derived Atrribute</vt:lpstr>
      <vt:lpstr>Generalization and Specialization</vt:lpstr>
      <vt:lpstr>Related Terms</vt:lpstr>
      <vt:lpstr>PowerPoint Presentation</vt:lpstr>
      <vt:lpstr>PowerPoint Presentation</vt:lpstr>
      <vt:lpstr>PowerPoint Presentation</vt:lpstr>
      <vt:lpstr>Multiple Inheritance, Aggregation and Composition</vt:lpstr>
      <vt:lpstr>PowerPoint Presentation</vt:lpstr>
      <vt:lpstr>All symbols for Data Modeling</vt:lpstr>
      <vt:lpstr>Data Modeling Tools</vt:lpstr>
      <vt:lpstr>Assignment</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M Esfar-E-Alam</dc:creator>
  <cp:lastModifiedBy>A M Esfar-E-Alam</cp:lastModifiedBy>
  <cp:revision>31</cp:revision>
  <dcterms:created xsi:type="dcterms:W3CDTF">2020-07-15T12:59:43Z</dcterms:created>
  <dcterms:modified xsi:type="dcterms:W3CDTF">2020-07-19T07:54:28Z</dcterms:modified>
</cp:coreProperties>
</file>